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sldIdLst>
    <p:sldId id="278" r:id="rId2"/>
    <p:sldId id="290" r:id="rId3"/>
    <p:sldId id="258" r:id="rId4"/>
    <p:sldId id="263" r:id="rId5"/>
    <p:sldId id="292" r:id="rId6"/>
    <p:sldId id="293" r:id="rId7"/>
    <p:sldId id="291" r:id="rId8"/>
    <p:sldId id="294" r:id="rId9"/>
    <p:sldId id="300" r:id="rId10"/>
    <p:sldId id="297" r:id="rId11"/>
    <p:sldId id="298" r:id="rId12"/>
    <p:sldId id="299" r:id="rId13"/>
    <p:sldId id="271" r:id="rId14"/>
    <p:sldId id="280" r:id="rId15"/>
    <p:sldId id="281" r:id="rId16"/>
    <p:sldId id="284" r:id="rId17"/>
    <p:sldId id="285" r:id="rId18"/>
    <p:sldId id="286" r:id="rId19"/>
    <p:sldId id="274" r:id="rId20"/>
    <p:sldId id="287" r:id="rId21"/>
    <p:sldId id="288" r:id="rId22"/>
    <p:sldId id="301" r:id="rId23"/>
    <p:sldId id="302" r:id="rId24"/>
    <p:sldId id="296" r:id="rId25"/>
    <p:sldId id="267" r:id="rId26"/>
    <p:sldId id="295" r:id="rId27"/>
  </p:sldIdLst>
  <p:sldSz cx="117951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71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7" autoAdjust="0"/>
    <p:restoredTop sz="94660"/>
  </p:normalViewPr>
  <p:slideViewPr>
    <p:cSldViewPr snapToGrid="0">
      <p:cViewPr varScale="1">
        <p:scale>
          <a:sx n="86" d="100"/>
          <a:sy n="86" d="100"/>
        </p:scale>
        <p:origin x="566" y="67"/>
      </p:cViewPr>
      <p:guideLst>
        <p:guide orient="horz" pos="2160"/>
        <p:guide pos="371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umita B" userId="7ea3b7d62abd6986" providerId="LiveId" clId="{F6587688-CB65-4282-A439-1C84321CA27C}"/>
    <pc:docChg chg="undo custSel addSld modSld sldOrd">
      <pc:chgData name="Mathumita B" userId="7ea3b7d62abd6986" providerId="LiveId" clId="{F6587688-CB65-4282-A439-1C84321CA27C}" dt="2022-05-26T15:16:42.731" v="646" actId="9405"/>
      <pc:docMkLst>
        <pc:docMk/>
      </pc:docMkLst>
      <pc:sldChg chg="modSp mod">
        <pc:chgData name="Mathumita B" userId="7ea3b7d62abd6986" providerId="LiveId" clId="{F6587688-CB65-4282-A439-1C84321CA27C}" dt="2022-05-26T13:13:34.184" v="15" actId="20577"/>
        <pc:sldMkLst>
          <pc:docMk/>
          <pc:sldMk cId="677810127" sldId="263"/>
        </pc:sldMkLst>
        <pc:graphicFrameChg chg="modGraphic">
          <ac:chgData name="Mathumita B" userId="7ea3b7d62abd6986" providerId="LiveId" clId="{F6587688-CB65-4282-A439-1C84321CA27C}" dt="2022-05-26T13:13:34.184" v="15" actId="20577"/>
          <ac:graphicFrameMkLst>
            <pc:docMk/>
            <pc:sldMk cId="677810127" sldId="263"/>
            <ac:graphicFrameMk id="5" creationId="{C25FB694-4AE8-4150-9F7F-82452B84E3E1}"/>
          </ac:graphicFrameMkLst>
        </pc:graphicFrameChg>
      </pc:sldChg>
      <pc:sldChg chg="delSp modSp mod ord">
        <pc:chgData name="Mathumita B" userId="7ea3b7d62abd6986" providerId="LiveId" clId="{F6587688-CB65-4282-A439-1C84321CA27C}" dt="2022-05-26T14:39:32.980" v="573" actId="20577"/>
        <pc:sldMkLst>
          <pc:docMk/>
          <pc:sldMk cId="3235078440" sldId="291"/>
        </pc:sldMkLst>
        <pc:spChg chg="del mod">
          <ac:chgData name="Mathumita B" userId="7ea3b7d62abd6986" providerId="LiveId" clId="{F6587688-CB65-4282-A439-1C84321CA27C}" dt="2022-05-26T14:37:50.202" v="528" actId="21"/>
          <ac:spMkLst>
            <pc:docMk/>
            <pc:sldMk cId="3235078440" sldId="291"/>
            <ac:spMk id="2" creationId="{00000000-0000-0000-0000-000000000000}"/>
          </ac:spMkLst>
        </pc:spChg>
        <pc:spChg chg="mod">
          <ac:chgData name="Mathumita B" userId="7ea3b7d62abd6986" providerId="LiveId" clId="{F6587688-CB65-4282-A439-1C84321CA27C}" dt="2022-05-26T14:39:32.980" v="573" actId="20577"/>
          <ac:spMkLst>
            <pc:docMk/>
            <pc:sldMk cId="3235078440" sldId="291"/>
            <ac:spMk id="3" creationId="{00000000-0000-0000-0000-000000000000}"/>
          </ac:spMkLst>
        </pc:spChg>
      </pc:sldChg>
      <pc:sldChg chg="modSp new mod">
        <pc:chgData name="Mathumita B" userId="7ea3b7d62abd6986" providerId="LiveId" clId="{F6587688-CB65-4282-A439-1C84321CA27C}" dt="2022-05-26T13:28:15.786" v="120" actId="5793"/>
        <pc:sldMkLst>
          <pc:docMk/>
          <pc:sldMk cId="1072055819" sldId="292"/>
        </pc:sldMkLst>
        <pc:spChg chg="mod">
          <ac:chgData name="Mathumita B" userId="7ea3b7d62abd6986" providerId="LiveId" clId="{F6587688-CB65-4282-A439-1C84321CA27C}" dt="2022-05-26T13:24:03.426" v="69" actId="1076"/>
          <ac:spMkLst>
            <pc:docMk/>
            <pc:sldMk cId="1072055819" sldId="292"/>
            <ac:spMk id="2" creationId="{CF0B6EED-52DA-A3D3-C04A-BFE8D6CCAEDB}"/>
          </ac:spMkLst>
        </pc:spChg>
        <pc:spChg chg="mod">
          <ac:chgData name="Mathumita B" userId="7ea3b7d62abd6986" providerId="LiveId" clId="{F6587688-CB65-4282-A439-1C84321CA27C}" dt="2022-05-26T13:28:15.786" v="120" actId="5793"/>
          <ac:spMkLst>
            <pc:docMk/>
            <pc:sldMk cId="1072055819" sldId="292"/>
            <ac:spMk id="3" creationId="{F839656E-E3E7-EC99-E6F6-155BD22D01EB}"/>
          </ac:spMkLst>
        </pc:spChg>
      </pc:sldChg>
      <pc:sldChg chg="addSp delSp modSp new mod ord">
        <pc:chgData name="Mathumita B" userId="7ea3b7d62abd6986" providerId="LiveId" clId="{F6587688-CB65-4282-A439-1C84321CA27C}" dt="2022-05-26T14:35:28.061" v="457" actId="27636"/>
        <pc:sldMkLst>
          <pc:docMk/>
          <pc:sldMk cId="3128942401" sldId="293"/>
        </pc:sldMkLst>
        <pc:spChg chg="del mod">
          <ac:chgData name="Mathumita B" userId="7ea3b7d62abd6986" providerId="LiveId" clId="{F6587688-CB65-4282-A439-1C84321CA27C}" dt="2022-05-26T13:52:52.109" v="366"/>
          <ac:spMkLst>
            <pc:docMk/>
            <pc:sldMk cId="3128942401" sldId="293"/>
            <ac:spMk id="2" creationId="{381FEC52-18BB-D551-FC4C-90E61C80E5FC}"/>
          </ac:spMkLst>
        </pc:spChg>
        <pc:spChg chg="mod">
          <ac:chgData name="Mathumita B" userId="7ea3b7d62abd6986" providerId="LiveId" clId="{F6587688-CB65-4282-A439-1C84321CA27C}" dt="2022-05-26T14:35:28.061" v="457" actId="27636"/>
          <ac:spMkLst>
            <pc:docMk/>
            <pc:sldMk cId="3128942401" sldId="293"/>
            <ac:spMk id="3" creationId="{ABDED1D4-0F99-77F4-0DF4-4EAD4A8A90A1}"/>
          </ac:spMkLst>
        </pc:spChg>
        <pc:spChg chg="add mod">
          <ac:chgData name="Mathumita B" userId="7ea3b7d62abd6986" providerId="LiveId" clId="{F6587688-CB65-4282-A439-1C84321CA27C}" dt="2022-05-26T14:33:15.971" v="410" actId="1076"/>
          <ac:spMkLst>
            <pc:docMk/>
            <pc:sldMk cId="3128942401" sldId="293"/>
            <ac:spMk id="4" creationId="{F555AF80-0BC0-08CF-D7F5-F36E418A7D21}"/>
          </ac:spMkLst>
        </pc:spChg>
      </pc:sldChg>
      <pc:sldChg chg="addSp delSp modSp new mod">
        <pc:chgData name="Mathumita B" userId="7ea3b7d62abd6986" providerId="LiveId" clId="{F6587688-CB65-4282-A439-1C84321CA27C}" dt="2022-05-26T15:16:42.731" v="646" actId="9405"/>
        <pc:sldMkLst>
          <pc:docMk/>
          <pc:sldMk cId="436050475" sldId="294"/>
        </pc:sldMkLst>
        <pc:spChg chg="mod">
          <ac:chgData name="Mathumita B" userId="7ea3b7d62abd6986" providerId="LiveId" clId="{F6587688-CB65-4282-A439-1C84321CA27C}" dt="2022-05-26T14:46:37.688" v="599" actId="1076"/>
          <ac:spMkLst>
            <pc:docMk/>
            <pc:sldMk cId="436050475" sldId="294"/>
            <ac:spMk id="2" creationId="{2F318804-AA02-CD75-78A1-03BFF875F952}"/>
          </ac:spMkLst>
        </pc:spChg>
        <pc:spChg chg="del mod">
          <ac:chgData name="Mathumita B" userId="7ea3b7d62abd6986" providerId="LiveId" clId="{F6587688-CB65-4282-A439-1C84321CA27C}" dt="2022-05-26T15:10:32.361" v="614" actId="21"/>
          <ac:spMkLst>
            <pc:docMk/>
            <pc:sldMk cId="436050475" sldId="294"/>
            <ac:spMk id="3" creationId="{A989C65D-640F-79BD-1D0F-A9C74F48D6A1}"/>
          </ac:spMkLst>
        </pc:spChg>
        <pc:spChg chg="add del mod">
          <ac:chgData name="Mathumita B" userId="7ea3b7d62abd6986" providerId="LiveId" clId="{F6587688-CB65-4282-A439-1C84321CA27C}" dt="2022-05-26T15:13:03.352" v="631" actId="21"/>
          <ac:spMkLst>
            <pc:docMk/>
            <pc:sldMk cId="436050475" sldId="294"/>
            <ac:spMk id="8" creationId="{AD5A2F6A-780D-73B9-77F5-BE544FD6DA2F}"/>
          </ac:spMkLst>
        </pc:spChg>
        <pc:spChg chg="add del">
          <ac:chgData name="Mathumita B" userId="7ea3b7d62abd6986" providerId="LiveId" clId="{F6587688-CB65-4282-A439-1C84321CA27C}" dt="2022-05-26T15:15:34.740" v="637" actId="11529"/>
          <ac:spMkLst>
            <pc:docMk/>
            <pc:sldMk cId="436050475" sldId="294"/>
            <ac:spMk id="9" creationId="{F764BBED-2D96-9005-9775-4D2F788208AC}"/>
          </ac:spMkLst>
        </pc:spChg>
        <pc:grpChg chg="mod">
          <ac:chgData name="Mathumita B" userId="7ea3b7d62abd6986" providerId="LiveId" clId="{F6587688-CB65-4282-A439-1C84321CA27C}" dt="2022-05-26T15:16:27.518" v="645"/>
          <ac:grpSpMkLst>
            <pc:docMk/>
            <pc:sldMk cId="436050475" sldId="294"/>
            <ac:grpSpMk id="12" creationId="{0635613F-71D2-1CAF-548E-D9F987572D71}"/>
          </ac:grpSpMkLst>
        </pc:grpChg>
        <pc:picChg chg="add del mod">
          <ac:chgData name="Mathumita B" userId="7ea3b7d62abd6986" providerId="LiveId" clId="{F6587688-CB65-4282-A439-1C84321CA27C}" dt="2022-05-26T15:12:02.318" v="619" actId="21"/>
          <ac:picMkLst>
            <pc:docMk/>
            <pc:sldMk cId="436050475" sldId="294"/>
            <ac:picMk id="5" creationId="{97D13E4F-744C-A845-F704-5518A16E3542}"/>
          </ac:picMkLst>
        </pc:picChg>
        <pc:picChg chg="add del mod">
          <ac:chgData name="Mathumita B" userId="7ea3b7d62abd6986" providerId="LiveId" clId="{F6587688-CB65-4282-A439-1C84321CA27C}" dt="2022-05-26T15:15:52.199" v="640" actId="21"/>
          <ac:picMkLst>
            <pc:docMk/>
            <pc:sldMk cId="436050475" sldId="294"/>
            <ac:picMk id="7" creationId="{16D10C68-7343-62CE-E1B4-9E7D095B0CB6}"/>
          </ac:picMkLst>
        </pc:picChg>
        <pc:inkChg chg="add mod">
          <ac:chgData name="Mathumita B" userId="7ea3b7d62abd6986" providerId="LiveId" clId="{F6587688-CB65-4282-A439-1C84321CA27C}" dt="2022-05-26T15:16:27.518" v="645"/>
          <ac:inkMkLst>
            <pc:docMk/>
            <pc:sldMk cId="436050475" sldId="294"/>
            <ac:inkMk id="10" creationId="{D18ED1BF-1EF8-D307-6644-B06CC8652F15}"/>
          </ac:inkMkLst>
        </pc:inkChg>
        <pc:inkChg chg="add del mod">
          <ac:chgData name="Mathumita B" userId="7ea3b7d62abd6986" providerId="LiveId" clId="{F6587688-CB65-4282-A439-1C84321CA27C}" dt="2022-05-26T15:16:27.518" v="645"/>
          <ac:inkMkLst>
            <pc:docMk/>
            <pc:sldMk cId="436050475" sldId="294"/>
            <ac:inkMk id="11" creationId="{F638FF74-4281-7BDD-55CD-257D58F2A00A}"/>
          </ac:inkMkLst>
        </pc:inkChg>
        <pc:inkChg chg="add">
          <ac:chgData name="Mathumita B" userId="7ea3b7d62abd6986" providerId="LiveId" clId="{F6587688-CB65-4282-A439-1C84321CA27C}" dt="2022-05-26T15:16:42.731" v="646" actId="9405"/>
          <ac:inkMkLst>
            <pc:docMk/>
            <pc:sldMk cId="436050475" sldId="294"/>
            <ac:inkMk id="13" creationId="{1379C77F-1D49-5380-93D1-FA5D55202209}"/>
          </ac:inkMkLst>
        </pc:inkChg>
      </pc:sldChg>
    </pc:docChg>
  </pc:docChgLst>
  <pc:docChgLst>
    <pc:chgData name="Mathumita B" userId="7ea3b7d62abd6986" providerId="LiveId" clId="{F4DDCA74-F60A-4D8C-82BC-D40FF9B0B178}"/>
    <pc:docChg chg="undo custSel addSld delSld modSld">
      <pc:chgData name="Mathumita B" userId="7ea3b7d62abd6986" providerId="LiveId" clId="{F4DDCA74-F60A-4D8C-82BC-D40FF9B0B178}" dt="2022-05-03T12:31:10.276" v="469" actId="20577"/>
      <pc:docMkLst>
        <pc:docMk/>
      </pc:docMkLst>
      <pc:sldChg chg="addSp delSp modSp mod">
        <pc:chgData name="Mathumita B" userId="7ea3b7d62abd6986" providerId="LiveId" clId="{F4DDCA74-F60A-4D8C-82BC-D40FF9B0B178}" dt="2022-05-03T12:04:45.669" v="255" actId="14100"/>
        <pc:sldMkLst>
          <pc:docMk/>
          <pc:sldMk cId="677810127" sldId="263"/>
        </pc:sldMkLst>
        <pc:spChg chg="mod">
          <ac:chgData name="Mathumita B" userId="7ea3b7d62abd6986" providerId="LiveId" clId="{F4DDCA74-F60A-4D8C-82BC-D40FF9B0B178}" dt="2022-05-03T11:48:30.589" v="181" actId="1076"/>
          <ac:spMkLst>
            <pc:docMk/>
            <pc:sldMk cId="677810127" sldId="263"/>
            <ac:spMk id="2" creationId="{62E4DA13-3A79-42B9-8EBA-F91E0236E8F0}"/>
          </ac:spMkLst>
        </pc:spChg>
        <pc:spChg chg="mod">
          <ac:chgData name="Mathumita B" userId="7ea3b7d62abd6986" providerId="LiveId" clId="{F4DDCA74-F60A-4D8C-82BC-D40FF9B0B178}" dt="2022-05-03T11:39:51.231" v="68" actId="27636"/>
          <ac:spMkLst>
            <pc:docMk/>
            <pc:sldMk cId="677810127" sldId="263"/>
            <ac:spMk id="3" creationId="{6DC708E1-BAB8-42D6-9480-E521AD3DC149}"/>
          </ac:spMkLst>
        </pc:spChg>
        <pc:graphicFrameChg chg="add del">
          <ac:chgData name="Mathumita B" userId="7ea3b7d62abd6986" providerId="LiveId" clId="{F4DDCA74-F60A-4D8C-82BC-D40FF9B0B178}" dt="2022-05-03T11:42:02.674" v="77" actId="3680"/>
          <ac:graphicFrameMkLst>
            <pc:docMk/>
            <pc:sldMk cId="677810127" sldId="263"/>
            <ac:graphicFrameMk id="4" creationId="{687A9807-C670-4C5D-B452-8B429D370C7B}"/>
          </ac:graphicFrameMkLst>
        </pc:graphicFrameChg>
        <pc:graphicFrameChg chg="add mod modGraphic">
          <ac:chgData name="Mathumita B" userId="7ea3b7d62abd6986" providerId="LiveId" clId="{F4DDCA74-F60A-4D8C-82BC-D40FF9B0B178}" dt="2022-05-03T12:04:45.669" v="255" actId="14100"/>
          <ac:graphicFrameMkLst>
            <pc:docMk/>
            <pc:sldMk cId="677810127" sldId="263"/>
            <ac:graphicFrameMk id="5" creationId="{C25FB694-4AE8-4150-9F7F-82452B84E3E1}"/>
          </ac:graphicFrameMkLst>
        </pc:graphicFrameChg>
      </pc:sldChg>
      <pc:sldChg chg="modSp del mod">
        <pc:chgData name="Mathumita B" userId="7ea3b7d62abd6986" providerId="LiveId" clId="{F4DDCA74-F60A-4D8C-82BC-D40FF9B0B178}" dt="2022-05-03T12:06:34.728" v="256" actId="2696"/>
        <pc:sldMkLst>
          <pc:docMk/>
          <pc:sldMk cId="2444435567" sldId="264"/>
        </pc:sldMkLst>
        <pc:spChg chg="mod">
          <ac:chgData name="Mathumita B" userId="7ea3b7d62abd6986" providerId="LiveId" clId="{F4DDCA74-F60A-4D8C-82BC-D40FF9B0B178}" dt="2022-05-03T11:39:56.958" v="70" actId="27636"/>
          <ac:spMkLst>
            <pc:docMk/>
            <pc:sldMk cId="2444435567" sldId="264"/>
            <ac:spMk id="3" creationId="{AE8C2917-6197-4409-9656-C2F2E72B832C}"/>
          </ac:spMkLst>
        </pc:spChg>
      </pc:sldChg>
      <pc:sldChg chg="modSp mod">
        <pc:chgData name="Mathumita B" userId="7ea3b7d62abd6986" providerId="LiveId" clId="{F4DDCA74-F60A-4D8C-82BC-D40FF9B0B178}" dt="2022-05-03T12:23:18.492" v="323" actId="207"/>
        <pc:sldMkLst>
          <pc:docMk/>
          <pc:sldMk cId="6331762" sldId="265"/>
        </pc:sldMkLst>
        <pc:spChg chg="mod">
          <ac:chgData name="Mathumita B" userId="7ea3b7d62abd6986" providerId="LiveId" clId="{F4DDCA74-F60A-4D8C-82BC-D40FF9B0B178}" dt="2022-05-03T12:23:18.492" v="323" actId="207"/>
          <ac:spMkLst>
            <pc:docMk/>
            <pc:sldMk cId="6331762" sldId="265"/>
            <ac:spMk id="2" creationId="{8B685F3C-18E3-47A9-87B0-C998984E89FF}"/>
          </ac:spMkLst>
        </pc:spChg>
        <pc:spChg chg="mod">
          <ac:chgData name="Mathumita B" userId="7ea3b7d62abd6986" providerId="LiveId" clId="{F4DDCA74-F60A-4D8C-82BC-D40FF9B0B178}" dt="2022-05-03T12:21:48.738" v="321" actId="1076"/>
          <ac:spMkLst>
            <pc:docMk/>
            <pc:sldMk cId="6331762" sldId="265"/>
            <ac:spMk id="3" creationId="{3D32C12F-4754-468E-B7B5-2FBEC87E4054}"/>
          </ac:spMkLst>
        </pc:spChg>
      </pc:sldChg>
      <pc:sldChg chg="modSp mod">
        <pc:chgData name="Mathumita B" userId="7ea3b7d62abd6986" providerId="LiveId" clId="{F4DDCA74-F60A-4D8C-82BC-D40FF9B0B178}" dt="2022-05-03T12:23:35.345" v="325" actId="207"/>
        <pc:sldMkLst>
          <pc:docMk/>
          <pc:sldMk cId="3611445731" sldId="266"/>
        </pc:sldMkLst>
        <pc:spChg chg="mod">
          <ac:chgData name="Mathumita B" userId="7ea3b7d62abd6986" providerId="LiveId" clId="{F4DDCA74-F60A-4D8C-82BC-D40FF9B0B178}" dt="2022-05-03T12:23:35.345" v="325" actId="207"/>
          <ac:spMkLst>
            <pc:docMk/>
            <pc:sldMk cId="3611445731" sldId="266"/>
            <ac:spMk id="2" creationId="{6CAD8CBE-A7C6-46F1-A601-1440C35E1689}"/>
          </ac:spMkLst>
        </pc:spChg>
        <pc:spChg chg="mod">
          <ac:chgData name="Mathumita B" userId="7ea3b7d62abd6986" providerId="LiveId" clId="{F4DDCA74-F60A-4D8C-82BC-D40FF9B0B178}" dt="2022-05-03T12:12:26.142" v="280" actId="1076"/>
          <ac:spMkLst>
            <pc:docMk/>
            <pc:sldMk cId="3611445731" sldId="266"/>
            <ac:spMk id="3" creationId="{022D8B4F-F7C4-4C40-85AD-901E59946108}"/>
          </ac:spMkLst>
        </pc:spChg>
      </pc:sldChg>
      <pc:sldChg chg="modSp mod">
        <pc:chgData name="Mathumita B" userId="7ea3b7d62abd6986" providerId="LiveId" clId="{F4DDCA74-F60A-4D8C-82BC-D40FF9B0B178}" dt="2022-05-03T12:13:22.806" v="283" actId="207"/>
        <pc:sldMkLst>
          <pc:docMk/>
          <pc:sldMk cId="1115609897" sldId="267"/>
        </pc:sldMkLst>
        <pc:spChg chg="mod">
          <ac:chgData name="Mathumita B" userId="7ea3b7d62abd6986" providerId="LiveId" clId="{F4DDCA74-F60A-4D8C-82BC-D40FF9B0B178}" dt="2022-05-03T12:13:22.806" v="283" actId="207"/>
          <ac:spMkLst>
            <pc:docMk/>
            <pc:sldMk cId="1115609897" sldId="267"/>
            <ac:spMk id="2" creationId="{56B97B17-C702-4DCA-96CB-F70066AA6DF2}"/>
          </ac:spMkLst>
        </pc:spChg>
      </pc:sldChg>
      <pc:sldChg chg="modSp del mod">
        <pc:chgData name="Mathumita B" userId="7ea3b7d62abd6986" providerId="LiveId" clId="{F4DDCA74-F60A-4D8C-82BC-D40FF9B0B178}" dt="2022-05-03T12:06:37.839" v="257" actId="2696"/>
        <pc:sldMkLst>
          <pc:docMk/>
          <pc:sldMk cId="1545043547" sldId="268"/>
        </pc:sldMkLst>
        <pc:spChg chg="mod">
          <ac:chgData name="Mathumita B" userId="7ea3b7d62abd6986" providerId="LiveId" clId="{F4DDCA74-F60A-4D8C-82BC-D40FF9B0B178}" dt="2022-05-03T11:40:02.959" v="72" actId="27636"/>
          <ac:spMkLst>
            <pc:docMk/>
            <pc:sldMk cId="1545043547" sldId="268"/>
            <ac:spMk id="3" creationId="{5D04B4E5-2437-4B7B-9D15-6473C7AE6D17}"/>
          </ac:spMkLst>
        </pc:spChg>
      </pc:sldChg>
      <pc:sldChg chg="modSp del mod">
        <pc:chgData name="Mathumita B" userId="7ea3b7d62abd6986" providerId="LiveId" clId="{F4DDCA74-F60A-4D8C-82BC-D40FF9B0B178}" dt="2022-05-03T12:06:41.349" v="258" actId="2696"/>
        <pc:sldMkLst>
          <pc:docMk/>
          <pc:sldMk cId="636650642" sldId="269"/>
        </pc:sldMkLst>
        <pc:spChg chg="mod">
          <ac:chgData name="Mathumita B" userId="7ea3b7d62abd6986" providerId="LiveId" clId="{F4DDCA74-F60A-4D8C-82BC-D40FF9B0B178}" dt="2022-05-03T11:40:11.769" v="75" actId="27636"/>
          <ac:spMkLst>
            <pc:docMk/>
            <pc:sldMk cId="636650642" sldId="269"/>
            <ac:spMk id="3" creationId="{370C1ADD-7D55-40F0-8B81-AE48B30B2B75}"/>
          </ac:spMkLst>
        </pc:spChg>
      </pc:sldChg>
      <pc:sldChg chg="add del">
        <pc:chgData name="Mathumita B" userId="7ea3b7d62abd6986" providerId="LiveId" clId="{F4DDCA74-F60A-4D8C-82BC-D40FF9B0B178}" dt="2022-05-03T12:07:30.136" v="263"/>
        <pc:sldMkLst>
          <pc:docMk/>
          <pc:sldMk cId="3507511876" sldId="269"/>
        </pc:sldMkLst>
      </pc:sldChg>
      <pc:sldChg chg="add del">
        <pc:chgData name="Mathumita B" userId="7ea3b7d62abd6986" providerId="LiveId" clId="{F4DDCA74-F60A-4D8C-82BC-D40FF9B0B178}" dt="2022-05-03T12:07:14.231" v="261"/>
        <pc:sldMkLst>
          <pc:docMk/>
          <pc:sldMk cId="3762095684" sldId="269"/>
        </pc:sldMkLst>
      </pc:sldChg>
      <pc:sldChg chg="modSp mod">
        <pc:chgData name="Mathumita B" userId="7ea3b7d62abd6986" providerId="LiveId" clId="{F4DDCA74-F60A-4D8C-82BC-D40FF9B0B178}" dt="2022-05-03T12:31:10.276" v="469" actId="20577"/>
        <pc:sldMkLst>
          <pc:docMk/>
          <pc:sldMk cId="2418614941" sldId="276"/>
        </pc:sldMkLst>
        <pc:spChg chg="mod">
          <ac:chgData name="Mathumita B" userId="7ea3b7d62abd6986" providerId="LiveId" clId="{F4DDCA74-F60A-4D8C-82BC-D40FF9B0B178}" dt="2022-05-03T12:29:10.030" v="446" actId="1076"/>
          <ac:spMkLst>
            <pc:docMk/>
            <pc:sldMk cId="2418614941" sldId="276"/>
            <ac:spMk id="2" creationId="{00000000-0000-0000-0000-000000000000}"/>
          </ac:spMkLst>
        </pc:spChg>
        <pc:spChg chg="mod">
          <ac:chgData name="Mathumita B" userId="7ea3b7d62abd6986" providerId="LiveId" clId="{F4DDCA74-F60A-4D8C-82BC-D40FF9B0B178}" dt="2022-05-03T12:31:10.276" v="469" actId="20577"/>
          <ac:spMkLst>
            <pc:docMk/>
            <pc:sldMk cId="2418614941" sldId="276"/>
            <ac:spMk id="4" creationId="{00000000-0000-0000-0000-000000000000}"/>
          </ac:spMkLst>
        </pc:spChg>
        <pc:spChg chg="mod">
          <ac:chgData name="Mathumita B" userId="7ea3b7d62abd6986" providerId="LiveId" clId="{F4DDCA74-F60A-4D8C-82BC-D40FF9B0B178}" dt="2022-05-03T12:26:41.109" v="328" actId="1076"/>
          <ac:spMkLst>
            <pc:docMk/>
            <pc:sldMk cId="2418614941" sldId="276"/>
            <ac:spMk id="8" creationId="{00000000-0000-0000-0000-000000000000}"/>
          </ac:spMkLst>
        </pc:spChg>
        <pc:spChg chg="mod">
          <ac:chgData name="Mathumita B" userId="7ea3b7d62abd6986" providerId="LiveId" clId="{F4DDCA74-F60A-4D8C-82BC-D40FF9B0B178}" dt="2022-05-03T12:27:00.309" v="330" actId="1076"/>
          <ac:spMkLst>
            <pc:docMk/>
            <pc:sldMk cId="2418614941" sldId="276"/>
            <ac:spMk id="9" creationId="{00000000-0000-0000-0000-000000000000}"/>
          </ac:spMkLst>
        </pc:spChg>
        <pc:picChg chg="mod">
          <ac:chgData name="Mathumita B" userId="7ea3b7d62abd6986" providerId="LiveId" clId="{F4DDCA74-F60A-4D8C-82BC-D40FF9B0B178}" dt="2022-05-03T12:26:36.033" v="326" actId="1076"/>
          <ac:picMkLst>
            <pc:docMk/>
            <pc:sldMk cId="2418614941" sldId="276"/>
            <ac:picMk id="5" creationId="{00000000-0000-0000-0000-000000000000}"/>
          </ac:picMkLst>
        </pc:picChg>
        <pc:picChg chg="mod">
          <ac:chgData name="Mathumita B" userId="7ea3b7d62abd6986" providerId="LiveId" clId="{F4DDCA74-F60A-4D8C-82BC-D40FF9B0B178}" dt="2022-05-03T12:26:38.423" v="327" actId="1076"/>
          <ac:picMkLst>
            <pc:docMk/>
            <pc:sldMk cId="2418614941" sldId="276"/>
            <ac:picMk id="6" creationId="{00000000-0000-0000-0000-000000000000}"/>
          </ac:picMkLst>
        </pc:picChg>
        <pc:picChg chg="mod">
          <ac:chgData name="Mathumita B" userId="7ea3b7d62abd6986" providerId="LiveId" clId="{F4DDCA74-F60A-4D8C-82BC-D40FF9B0B178}" dt="2022-05-03T12:26:44.062" v="329" actId="1076"/>
          <ac:picMkLst>
            <pc:docMk/>
            <pc:sldMk cId="2418614941" sldId="276"/>
            <ac:picMk id="7" creationId="{00000000-0000-0000-0000-000000000000}"/>
          </ac:picMkLst>
        </pc:picChg>
      </pc:sldChg>
      <pc:sldChg chg="addSp modSp mod">
        <pc:chgData name="Mathumita B" userId="7ea3b7d62abd6986" providerId="LiveId" clId="{F4DDCA74-F60A-4D8C-82BC-D40FF9B0B178}" dt="2022-05-03T12:30:34.726" v="460" actId="20577"/>
        <pc:sldMkLst>
          <pc:docMk/>
          <pc:sldMk cId="2751346742" sldId="277"/>
        </pc:sldMkLst>
        <pc:spChg chg="add mod">
          <ac:chgData name="Mathumita B" userId="7ea3b7d62abd6986" providerId="LiveId" clId="{F4DDCA74-F60A-4D8C-82BC-D40FF9B0B178}" dt="2022-05-03T12:30:34.726" v="460" actId="20577"/>
          <ac:spMkLst>
            <pc:docMk/>
            <pc:sldMk cId="2751346742" sldId="277"/>
            <ac:spMk id="5" creationId="{5152D0C8-1073-4AA2-B550-831D13DF83E5}"/>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6T15:16:25.050"/>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6T15:16:42.72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43341" y="1122363"/>
            <a:ext cx="8708445"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43341" y="3602038"/>
            <a:ext cx="870844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0BA589-C8AC-40F5-ADCB-68B220C989D0}" type="datetimeFigureOut">
              <a:rPr lang="en-IN" smtClean="0"/>
              <a:t>29-05-2022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2102853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4061" y="4289374"/>
            <a:ext cx="10030078"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4061" y="621322"/>
            <a:ext cx="10030078"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84050" y="5108728"/>
            <a:ext cx="10028563"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0BA589-C8AC-40F5-ADCB-68B220C989D0}" type="datetimeFigureOut">
              <a:rPr lang="en-IN" smtClean="0"/>
              <a:t>29-05-2022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2794059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84050" y="609601"/>
            <a:ext cx="10016725"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84050" y="4204821"/>
            <a:ext cx="10016725"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0BA589-C8AC-40F5-ADCB-68B220C989D0}" type="datetimeFigureOut">
              <a:rPr lang="en-IN" smtClean="0"/>
              <a:t>29-05-2022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2872318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9135" y="609600"/>
            <a:ext cx="8999928"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664635" y="3610033"/>
            <a:ext cx="8467393"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84049" y="4204821"/>
            <a:ext cx="10016725"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0BA589-C8AC-40F5-ADCB-68B220C989D0}" type="datetimeFigureOut">
              <a:rPr lang="en-IN" smtClean="0"/>
              <a:t>29-05-2022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A20D76-C9C8-4FFC-8C7B-B112D49FA07F}" type="slidenum">
              <a:rPr lang="en-IN" smtClean="0"/>
              <a:t>‹#›</a:t>
            </a:fld>
            <a:endParaRPr lang="en-IN"/>
          </a:p>
        </p:txBody>
      </p:sp>
      <p:sp>
        <p:nvSpPr>
          <p:cNvPr id="11" name="TextBox 10"/>
          <p:cNvSpPr txBox="1"/>
          <p:nvPr/>
        </p:nvSpPr>
        <p:spPr>
          <a:xfrm>
            <a:off x="809379" y="735241"/>
            <a:ext cx="589756"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311017" y="2972093"/>
            <a:ext cx="589756"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77831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84060" y="2126943"/>
            <a:ext cx="10018239"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84048" y="4650556"/>
            <a:ext cx="10016727"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0BA589-C8AC-40F5-ADCB-68B220C989D0}" type="datetimeFigureOut">
              <a:rPr lang="en-IN" smtClean="0"/>
              <a:t>29-05-2022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2497022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84049" y="609601"/>
            <a:ext cx="10016725"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884049" y="2088321"/>
            <a:ext cx="3191568"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884049" y="2911624"/>
            <a:ext cx="3191568"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00189" y="2088320"/>
            <a:ext cx="3191183"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00189" y="2911624"/>
            <a:ext cx="3192404"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13752" y="2088320"/>
            <a:ext cx="3184075"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16701" y="2911624"/>
            <a:ext cx="3184075"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90BA589-C8AC-40F5-ADCB-68B220C989D0}" type="datetimeFigureOut">
              <a:rPr lang="en-IN" smtClean="0"/>
              <a:t>29-05-2022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873048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84050" y="609601"/>
            <a:ext cx="10016725"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84050" y="4195899"/>
            <a:ext cx="3191567"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56472" y="2298987"/>
            <a:ext cx="284434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884050" y="4772161"/>
            <a:ext cx="3191567"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98083" y="4195899"/>
            <a:ext cx="3191594"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20268" y="2298987"/>
            <a:ext cx="2835129"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96773" y="4772160"/>
            <a:ext cx="3192903"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13871" y="4195899"/>
            <a:ext cx="3182807"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87412" y="2298987"/>
            <a:ext cx="2836668"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13751" y="4772163"/>
            <a:ext cx="3187023"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90BA589-C8AC-40F5-ADCB-68B220C989D0}" type="datetimeFigureOut">
              <a:rPr lang="en-IN" smtClean="0"/>
              <a:t>29-05-2022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33343266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0BA589-C8AC-40F5-ADCB-68B220C989D0}" type="datetimeFigureOut">
              <a:rPr lang="en-IN" smtClean="0"/>
              <a:t>29-05-2022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9740795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40886" y="609601"/>
            <a:ext cx="2459889"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84048" y="609601"/>
            <a:ext cx="7409399"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0BA589-C8AC-40F5-ADCB-68B220C989D0}" type="datetimeFigureOut">
              <a:rPr lang="en-IN" smtClean="0"/>
              <a:t>29-05-2022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243403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0BA589-C8AC-40F5-ADCB-68B220C989D0}" type="datetimeFigureOut">
              <a:rPr lang="en-IN" smtClean="0"/>
              <a:t>29-05-2022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567172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89231" y="657228"/>
            <a:ext cx="9416667"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189231" y="3602040"/>
            <a:ext cx="9416667"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0BA589-C8AC-40F5-ADCB-68B220C989D0}" type="datetimeFigureOut">
              <a:rPr lang="en-IN" smtClean="0"/>
              <a:t>29-05-2022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1156057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84050" y="609601"/>
            <a:ext cx="10016725"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84050" y="2088321"/>
            <a:ext cx="4939793"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72446" y="2088321"/>
            <a:ext cx="4928330"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0BA589-C8AC-40F5-ADCB-68B220C989D0}" type="datetimeFigureOut">
              <a:rPr lang="en-IN" smtClean="0"/>
              <a:t>29-05-2022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1609868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4050" y="609601"/>
            <a:ext cx="100167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04637" y="2088320"/>
            <a:ext cx="4720370"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84049" y="2912232"/>
            <a:ext cx="4940959"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605" y="2088320"/>
            <a:ext cx="4707170"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71283" y="2912232"/>
            <a:ext cx="4929492"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0BA589-C8AC-40F5-ADCB-68B220C989D0}" type="datetimeFigureOut">
              <a:rPr lang="en-IN" smtClean="0"/>
              <a:t>29-05-2022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1481331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0BA589-C8AC-40F5-ADCB-68B220C989D0}" type="datetimeFigureOut">
              <a:rPr lang="en-IN" smtClean="0"/>
              <a:t>29-05-2022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984909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0BA589-C8AC-40F5-ADCB-68B220C989D0}" type="datetimeFigureOut">
              <a:rPr lang="en-IN" smtClean="0"/>
              <a:t>29-05-2022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4240047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7372" y="609600"/>
            <a:ext cx="3804234"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912763" y="609601"/>
            <a:ext cx="5988011"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7372" y="2971802"/>
            <a:ext cx="3804234"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0BA589-C8AC-40F5-ADCB-68B220C989D0}" type="datetimeFigureOut">
              <a:rPr lang="en-IN" smtClean="0"/>
              <a:t>29-05-2022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941230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7372" y="609600"/>
            <a:ext cx="5736746"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183111" y="758881"/>
            <a:ext cx="3149387"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84050" y="2971800"/>
            <a:ext cx="5741754"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0BA589-C8AC-40F5-ADCB-68B220C989D0}" type="datetimeFigureOut">
              <a:rPr lang="en-IN" smtClean="0"/>
              <a:t>29-05-2022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1945808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50" y="609601"/>
            <a:ext cx="10016725"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84050" y="2096064"/>
            <a:ext cx="10016725"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28777" y="5883277"/>
            <a:ext cx="2653903"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90BA589-C8AC-40F5-ADCB-68B220C989D0}" type="datetimeFigureOut">
              <a:rPr lang="en-IN" smtClean="0"/>
              <a:t>29-05-2022</a:t>
            </a:fld>
            <a:endParaRPr lang="en-IN"/>
          </a:p>
        </p:txBody>
      </p:sp>
      <p:sp>
        <p:nvSpPr>
          <p:cNvPr id="5" name="Footer Placeholder 4"/>
          <p:cNvSpPr>
            <a:spLocks noGrp="1"/>
          </p:cNvSpPr>
          <p:nvPr>
            <p:ph type="ftr" sz="quarter" idx="3"/>
          </p:nvPr>
        </p:nvSpPr>
        <p:spPr>
          <a:xfrm>
            <a:off x="884049" y="5883277"/>
            <a:ext cx="6455650"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171760" y="5883277"/>
            <a:ext cx="729016"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1A20D76-C9C8-4FFC-8C7B-B112D49FA07F}" type="slidenum">
              <a:rPr lang="en-IN" smtClean="0"/>
              <a:t>‹#›</a:t>
            </a:fld>
            <a:endParaRPr lang="en-IN"/>
          </a:p>
        </p:txBody>
      </p:sp>
    </p:spTree>
    <p:extLst>
      <p:ext uri="{BB962C8B-B14F-4D97-AF65-F5344CB8AC3E}">
        <p14:creationId xmlns:p14="http://schemas.microsoft.com/office/powerpoint/2010/main" val="3102060381"/>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image" Target="../media/image2.tmp"/><Relationship Id="rId5" Type="http://schemas.openxmlformats.org/officeDocument/2006/relationships/customXml" Target="../ink/ink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4091" y="703384"/>
            <a:ext cx="10175631" cy="1323439"/>
          </a:xfrm>
          <a:prstGeom prst="rect">
            <a:avLst/>
          </a:prstGeom>
          <a:noFill/>
        </p:spPr>
        <p:txBody>
          <a:bodyPr wrap="square" rtlCol="0">
            <a:spAutoFit/>
          </a:bodyPr>
          <a:lstStyle/>
          <a:p>
            <a:r>
              <a:rPr lang="en-US" sz="4000" b="1" dirty="0">
                <a:ln>
                  <a:solidFill>
                    <a:schemeClr val="bg1"/>
                  </a:solidFill>
                </a:ln>
                <a:solidFill>
                  <a:srgbClr val="FFC000"/>
                </a:solidFill>
              </a:rPr>
              <a:t>                         AUTOMATIC</a:t>
            </a:r>
          </a:p>
          <a:p>
            <a:r>
              <a:rPr lang="en-US" sz="4000" b="1" dirty="0">
                <a:ln>
                  <a:solidFill>
                    <a:schemeClr val="bg1"/>
                  </a:solidFill>
                </a:ln>
                <a:solidFill>
                  <a:srgbClr val="FFC000"/>
                </a:solidFill>
              </a:rPr>
              <a:t>       NUMBER PLATE  RECOGNITION</a:t>
            </a:r>
          </a:p>
        </p:txBody>
      </p:sp>
      <p:sp>
        <p:nvSpPr>
          <p:cNvPr id="5" name="TextBox 4"/>
          <p:cNvSpPr txBox="1"/>
          <p:nvPr/>
        </p:nvSpPr>
        <p:spPr>
          <a:xfrm>
            <a:off x="973013" y="2318265"/>
            <a:ext cx="9425353" cy="5632311"/>
          </a:xfrm>
          <a:prstGeom prst="rect">
            <a:avLst/>
          </a:prstGeom>
          <a:noFill/>
        </p:spPr>
        <p:txBody>
          <a:bodyPr wrap="square" rtlCol="0">
            <a:spAutoFit/>
          </a:bodyPr>
          <a:lstStyle/>
          <a:p>
            <a:r>
              <a:rPr lang="en-US" sz="2400" dirty="0">
                <a:solidFill>
                  <a:schemeClr val="tx1">
                    <a:lumMod val="95000"/>
                  </a:schemeClr>
                </a:solidFill>
                <a:latin typeface="Berlin Sans FB" pitchFamily="34" charset="0"/>
              </a:rPr>
              <a:t>Presented By:</a:t>
            </a:r>
            <a:endParaRPr lang="en-IN" sz="2400" dirty="0">
              <a:solidFill>
                <a:schemeClr val="tx1">
                  <a:lumMod val="95000"/>
                </a:schemeClr>
              </a:solidFill>
              <a:latin typeface="Berlin Sans FB" pitchFamily="34" charset="0"/>
            </a:endParaRPr>
          </a:p>
          <a:p>
            <a:r>
              <a:rPr lang="en-IN" sz="2400" dirty="0"/>
              <a:t> </a:t>
            </a:r>
          </a:p>
          <a:p>
            <a:r>
              <a:rPr lang="en-IN" sz="2400" dirty="0">
                <a:solidFill>
                  <a:schemeClr val="accent5">
                    <a:lumMod val="60000"/>
                    <a:lumOff val="40000"/>
                  </a:schemeClr>
                </a:solidFill>
              </a:rPr>
              <a:t>M. Linnet Blessy-211419104147</a:t>
            </a:r>
          </a:p>
          <a:p>
            <a:r>
              <a:rPr lang="en-IN" sz="2400" dirty="0">
                <a:solidFill>
                  <a:schemeClr val="accent5">
                    <a:lumMod val="60000"/>
                    <a:lumOff val="40000"/>
                  </a:schemeClr>
                </a:solidFill>
              </a:rPr>
              <a:t>B. Mathumita-211419104164</a:t>
            </a:r>
          </a:p>
          <a:p>
            <a:endParaRPr lang="en-US" sz="2400" dirty="0">
              <a:solidFill>
                <a:schemeClr val="accent5">
                  <a:lumMod val="60000"/>
                  <a:lumOff val="40000"/>
                </a:schemeClr>
              </a:solidFill>
            </a:endParaRPr>
          </a:p>
          <a:p>
            <a:r>
              <a:rPr lang="en-US" sz="2400" dirty="0">
                <a:solidFill>
                  <a:schemeClr val="tx1">
                    <a:lumMod val="95000"/>
                  </a:schemeClr>
                </a:solidFill>
                <a:latin typeface="Berlin Sans FB" pitchFamily="34" charset="0"/>
              </a:rPr>
              <a:t>Guided By:</a:t>
            </a:r>
          </a:p>
          <a:p>
            <a:endParaRPr lang="en-IN" sz="2400" dirty="0">
              <a:solidFill>
                <a:schemeClr val="accent5">
                  <a:lumMod val="60000"/>
                  <a:lumOff val="40000"/>
                </a:schemeClr>
              </a:solidFill>
            </a:endParaRPr>
          </a:p>
          <a:p>
            <a:r>
              <a:rPr lang="en-US" sz="2400" dirty="0" err="1">
                <a:solidFill>
                  <a:schemeClr val="accent5">
                    <a:lumMod val="60000"/>
                    <a:lumOff val="40000"/>
                  </a:schemeClr>
                </a:solidFill>
              </a:rPr>
              <a:t>Dr.K</a:t>
            </a:r>
            <a:r>
              <a:rPr lang="en-US" sz="2400" dirty="0">
                <a:solidFill>
                  <a:schemeClr val="accent5">
                    <a:lumMod val="60000"/>
                    <a:lumOff val="40000"/>
                  </a:schemeClr>
                </a:solidFill>
              </a:rPr>
              <a:t>. </a:t>
            </a:r>
            <a:r>
              <a:rPr lang="en-US" sz="2400" dirty="0" err="1">
                <a:solidFill>
                  <a:schemeClr val="accent5">
                    <a:lumMod val="60000"/>
                    <a:lumOff val="40000"/>
                  </a:schemeClr>
                </a:solidFill>
              </a:rPr>
              <a:t>Sangeetha</a:t>
            </a:r>
            <a:r>
              <a:rPr lang="en-US" sz="2400" dirty="0">
                <a:solidFill>
                  <a:schemeClr val="accent5">
                    <a:lumMod val="60000"/>
                    <a:lumOff val="40000"/>
                  </a:schemeClr>
                </a:solidFill>
              </a:rPr>
              <a:t> Krishnan ,M.E.,</a:t>
            </a:r>
            <a:r>
              <a:rPr lang="en-US" sz="2400" dirty="0" err="1">
                <a:solidFill>
                  <a:schemeClr val="accent5">
                    <a:lumMod val="60000"/>
                    <a:lumOff val="40000"/>
                  </a:schemeClr>
                </a:solidFill>
              </a:rPr>
              <a:t>Ph.D</a:t>
            </a:r>
            <a:r>
              <a:rPr lang="en-US" sz="2400" dirty="0">
                <a:solidFill>
                  <a:schemeClr val="accent5">
                    <a:lumMod val="60000"/>
                    <a:lumOff val="40000"/>
                  </a:schemeClr>
                </a:solidFill>
              </a:rPr>
              <a:t>.,</a:t>
            </a:r>
          </a:p>
          <a:p>
            <a:r>
              <a:rPr lang="en-US" sz="2400" dirty="0">
                <a:solidFill>
                  <a:schemeClr val="accent5">
                    <a:lumMod val="60000"/>
                    <a:lumOff val="40000"/>
                  </a:schemeClr>
                </a:solidFill>
              </a:rPr>
              <a:t>Associate </a:t>
            </a:r>
            <a:r>
              <a:rPr lang="en-US" sz="2400" dirty="0" err="1">
                <a:solidFill>
                  <a:schemeClr val="accent5">
                    <a:lumMod val="60000"/>
                    <a:lumOff val="40000"/>
                  </a:schemeClr>
                </a:solidFill>
              </a:rPr>
              <a:t>Professsor</a:t>
            </a:r>
            <a:endParaRPr lang="en-US" sz="2400" dirty="0">
              <a:solidFill>
                <a:schemeClr val="accent5">
                  <a:lumMod val="60000"/>
                  <a:lumOff val="40000"/>
                </a:schemeClr>
              </a:solidFill>
            </a:endParaRPr>
          </a:p>
          <a:p>
            <a:endParaRPr lang="en-IN" sz="2400" dirty="0">
              <a:solidFill>
                <a:schemeClr val="accent5">
                  <a:lumMod val="60000"/>
                  <a:lumOff val="40000"/>
                </a:schemeClr>
              </a:solidFill>
            </a:endParaRPr>
          </a:p>
          <a:p>
            <a:endParaRPr lang="en-US" sz="2400" dirty="0">
              <a:solidFill>
                <a:schemeClr val="tx1">
                  <a:lumMod val="95000"/>
                </a:schemeClr>
              </a:solidFill>
              <a:latin typeface="Berlin Sans FB" pitchFamily="34" charset="0"/>
            </a:endParaRPr>
          </a:p>
          <a:p>
            <a:endParaRPr lang="en-IN" sz="2400" dirty="0">
              <a:solidFill>
                <a:schemeClr val="tx1">
                  <a:lumMod val="95000"/>
                </a:schemeClr>
              </a:solidFill>
              <a:latin typeface="Berlin Sans FB" pitchFamily="34" charset="0"/>
            </a:endParaRPr>
          </a:p>
          <a:p>
            <a:endParaRPr lang="en-IN" sz="2400" dirty="0">
              <a:solidFill>
                <a:schemeClr val="accent5">
                  <a:lumMod val="60000"/>
                  <a:lumOff val="40000"/>
                </a:schemeClr>
              </a:solidFill>
            </a:endParaRPr>
          </a:p>
          <a:p>
            <a:endParaRPr lang="en-US" sz="2400" dirty="0">
              <a:solidFill>
                <a:schemeClr val="accent5">
                  <a:lumMod val="60000"/>
                  <a:lumOff val="40000"/>
                </a:schemeClr>
              </a:solidFill>
            </a:endParaRPr>
          </a:p>
          <a:p>
            <a:endParaRPr lang="en-IN" sz="2400" dirty="0">
              <a:solidFill>
                <a:schemeClr val="accent5">
                  <a:lumMod val="60000"/>
                  <a:lumOff val="40000"/>
                </a:schemeClr>
              </a:solidFill>
            </a:endParaRPr>
          </a:p>
        </p:txBody>
      </p:sp>
    </p:spTree>
    <p:extLst>
      <p:ext uri="{BB962C8B-B14F-4D97-AF65-F5344CB8AC3E}">
        <p14:creationId xmlns:p14="http://schemas.microsoft.com/office/powerpoint/2010/main" val="128018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505D5-1F7B-4FC9-0469-158D5627DE9B}"/>
              </a:ext>
            </a:extLst>
          </p:cNvPr>
          <p:cNvSpPr>
            <a:spLocks noGrp="1"/>
          </p:cNvSpPr>
          <p:nvPr>
            <p:ph type="title"/>
          </p:nvPr>
        </p:nvSpPr>
        <p:spPr>
          <a:xfrm>
            <a:off x="889199" y="233681"/>
            <a:ext cx="10016725" cy="1341119"/>
          </a:xfrm>
        </p:spPr>
        <p:txBody>
          <a:bodyPr/>
          <a:lstStyle/>
          <a:p>
            <a:r>
              <a:rPr lang="en-IN" dirty="0">
                <a:solidFill>
                  <a:schemeClr val="accent5">
                    <a:lumMod val="60000"/>
                    <a:lumOff val="40000"/>
                  </a:schemeClr>
                </a:solidFill>
              </a:rPr>
              <a:t>DATAFLOW DIAGRAM:</a:t>
            </a:r>
          </a:p>
        </p:txBody>
      </p:sp>
      <p:pic>
        <p:nvPicPr>
          <p:cNvPr id="4" name="Picture 3">
            <a:extLst>
              <a:ext uri="{FF2B5EF4-FFF2-40B4-BE49-F238E27FC236}">
                <a16:creationId xmlns:a16="http://schemas.microsoft.com/office/drawing/2014/main" id="{36CC8FC3-CF49-6947-72A6-3C380B613E15}"/>
              </a:ext>
            </a:extLst>
          </p:cNvPr>
          <p:cNvPicPr>
            <a:picLocks noChangeAspect="1"/>
          </p:cNvPicPr>
          <p:nvPr/>
        </p:nvPicPr>
        <p:blipFill rotWithShape="1">
          <a:blip r:embed="rId2">
            <a:extLst>
              <a:ext uri="{28A0092B-C50C-407E-A947-70E740481C1C}">
                <a14:useLocalDpi xmlns:a14="http://schemas.microsoft.com/office/drawing/2010/main" val="0"/>
              </a:ext>
            </a:extLst>
          </a:blip>
          <a:srcRect l="30665" t="22523" r="30660" b="5797"/>
          <a:stretch/>
        </p:blipFill>
        <p:spPr>
          <a:xfrm>
            <a:off x="3616959" y="1676400"/>
            <a:ext cx="4561841" cy="4571999"/>
          </a:xfrm>
          <a:prstGeom prst="rect">
            <a:avLst/>
          </a:prstGeom>
        </p:spPr>
      </p:pic>
    </p:spTree>
    <p:extLst>
      <p:ext uri="{BB962C8B-B14F-4D97-AF65-F5344CB8AC3E}">
        <p14:creationId xmlns:p14="http://schemas.microsoft.com/office/powerpoint/2010/main" val="1489190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E7B5-680A-C9FC-436A-1E868B6CE357}"/>
              </a:ext>
            </a:extLst>
          </p:cNvPr>
          <p:cNvSpPr>
            <a:spLocks noGrp="1"/>
          </p:cNvSpPr>
          <p:nvPr>
            <p:ph type="title"/>
          </p:nvPr>
        </p:nvSpPr>
        <p:spPr>
          <a:xfrm>
            <a:off x="889198" y="50801"/>
            <a:ext cx="10016725" cy="1326321"/>
          </a:xfrm>
        </p:spPr>
        <p:txBody>
          <a:bodyPr/>
          <a:lstStyle/>
          <a:p>
            <a:r>
              <a:rPr lang="en-IN" dirty="0">
                <a:solidFill>
                  <a:schemeClr val="accent5">
                    <a:lumMod val="60000"/>
                    <a:lumOff val="40000"/>
                  </a:schemeClr>
                </a:solidFill>
              </a:rPr>
              <a:t>USE CASE DIAGRAM:</a:t>
            </a:r>
          </a:p>
        </p:txBody>
      </p:sp>
      <p:pic>
        <p:nvPicPr>
          <p:cNvPr id="4" name="Picture 3">
            <a:extLst>
              <a:ext uri="{FF2B5EF4-FFF2-40B4-BE49-F238E27FC236}">
                <a16:creationId xmlns:a16="http://schemas.microsoft.com/office/drawing/2014/main" id="{425E1B9D-7FF8-B90D-1D95-1C25A3E304A7}"/>
              </a:ext>
            </a:extLst>
          </p:cNvPr>
          <p:cNvPicPr>
            <a:picLocks noChangeAspect="1"/>
          </p:cNvPicPr>
          <p:nvPr/>
        </p:nvPicPr>
        <p:blipFill rotWithShape="1">
          <a:blip r:embed="rId2">
            <a:extLst>
              <a:ext uri="{28A0092B-C50C-407E-A947-70E740481C1C}">
                <a14:useLocalDpi xmlns:a14="http://schemas.microsoft.com/office/drawing/2010/main" val="0"/>
              </a:ext>
            </a:extLst>
          </a:blip>
          <a:srcRect l="9820" t="19177" r="12225" b="3887"/>
          <a:stretch/>
        </p:blipFill>
        <p:spPr>
          <a:xfrm>
            <a:off x="1300162" y="1377122"/>
            <a:ext cx="9194800" cy="4907280"/>
          </a:xfrm>
          <a:prstGeom prst="rect">
            <a:avLst/>
          </a:prstGeom>
        </p:spPr>
      </p:pic>
    </p:spTree>
    <p:extLst>
      <p:ext uri="{BB962C8B-B14F-4D97-AF65-F5344CB8AC3E}">
        <p14:creationId xmlns:p14="http://schemas.microsoft.com/office/powerpoint/2010/main" val="2494340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9981E-1BFC-1710-7D92-5593EB5690CF}"/>
              </a:ext>
            </a:extLst>
          </p:cNvPr>
          <p:cNvSpPr>
            <a:spLocks noGrp="1"/>
          </p:cNvSpPr>
          <p:nvPr>
            <p:ph type="title"/>
          </p:nvPr>
        </p:nvSpPr>
        <p:spPr>
          <a:xfrm>
            <a:off x="813835" y="79899"/>
            <a:ext cx="10016725" cy="1326321"/>
          </a:xfrm>
        </p:spPr>
        <p:txBody>
          <a:bodyPr/>
          <a:lstStyle/>
          <a:p>
            <a:r>
              <a:rPr lang="en-IN" dirty="0">
                <a:solidFill>
                  <a:schemeClr val="accent5">
                    <a:lumMod val="60000"/>
                    <a:lumOff val="40000"/>
                  </a:schemeClr>
                </a:solidFill>
              </a:rPr>
              <a:t>Class diagram:</a:t>
            </a:r>
          </a:p>
        </p:txBody>
      </p:sp>
      <p:pic>
        <p:nvPicPr>
          <p:cNvPr id="6" name="Picture 5">
            <a:extLst>
              <a:ext uri="{FF2B5EF4-FFF2-40B4-BE49-F238E27FC236}">
                <a16:creationId xmlns:a16="http://schemas.microsoft.com/office/drawing/2014/main" id="{6455041D-4592-EFCD-4026-06BDDDC5633C}"/>
              </a:ext>
            </a:extLst>
          </p:cNvPr>
          <p:cNvPicPr>
            <a:picLocks noChangeAspect="1"/>
          </p:cNvPicPr>
          <p:nvPr/>
        </p:nvPicPr>
        <p:blipFill rotWithShape="1">
          <a:blip r:embed="rId2">
            <a:extLst>
              <a:ext uri="{28A0092B-C50C-407E-A947-70E740481C1C}">
                <a14:useLocalDpi xmlns:a14="http://schemas.microsoft.com/office/drawing/2010/main" val="0"/>
              </a:ext>
            </a:extLst>
          </a:blip>
          <a:srcRect l="12684" t="24278" r="9165" b="6236"/>
          <a:stretch/>
        </p:blipFill>
        <p:spPr>
          <a:xfrm>
            <a:off x="1072643" y="1296139"/>
            <a:ext cx="9499107" cy="5131293"/>
          </a:xfrm>
          <a:prstGeom prst="rect">
            <a:avLst/>
          </a:prstGeom>
        </p:spPr>
      </p:pic>
    </p:spTree>
    <p:extLst>
      <p:ext uri="{BB962C8B-B14F-4D97-AF65-F5344CB8AC3E}">
        <p14:creationId xmlns:p14="http://schemas.microsoft.com/office/powerpoint/2010/main" val="2408052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92" y="398585"/>
            <a:ext cx="8815754" cy="1160585"/>
          </a:xfrm>
        </p:spPr>
        <p:txBody>
          <a:bodyPr>
            <a:normAutofit/>
          </a:bodyPr>
          <a:lstStyle/>
          <a:p>
            <a:pPr algn="l"/>
            <a:r>
              <a:rPr lang="en-US" sz="4400" dirty="0">
                <a:solidFill>
                  <a:srgbClr val="FFC000"/>
                </a:solidFill>
                <a:cs typeface="Aparajita" pitchFamily="34" charset="0"/>
              </a:rPr>
              <a:t>   MODULES</a:t>
            </a:r>
            <a:r>
              <a:rPr lang="en-US" sz="4000" dirty="0">
                <a:solidFill>
                  <a:srgbClr val="FFC000"/>
                </a:solidFill>
                <a:cs typeface="Aparajita" pitchFamily="34" charset="0"/>
              </a:rPr>
              <a:t>:</a:t>
            </a:r>
          </a:p>
        </p:txBody>
      </p:sp>
      <p:sp>
        <p:nvSpPr>
          <p:cNvPr id="3" name="Content Placeholder 2"/>
          <p:cNvSpPr>
            <a:spLocks noGrp="1"/>
          </p:cNvSpPr>
          <p:nvPr>
            <p:ph idx="1"/>
          </p:nvPr>
        </p:nvSpPr>
        <p:spPr>
          <a:xfrm>
            <a:off x="924951" y="1683433"/>
            <a:ext cx="7641768" cy="4103077"/>
          </a:xfrm>
          <a:ln>
            <a:solidFill>
              <a:schemeClr val="accent1"/>
            </a:solidFill>
          </a:ln>
        </p:spPr>
        <p:txBody>
          <a:bodyPr>
            <a:normAutofit/>
          </a:bodyPr>
          <a:lstStyle/>
          <a:p>
            <a:pPr>
              <a:buClr>
                <a:srgbClr val="FFFF00"/>
              </a:buClr>
              <a:buFont typeface="Wingdings" pitchFamily="2" charset="2"/>
              <a:buChar char="Ø"/>
            </a:pPr>
            <a:r>
              <a:rPr lang="en-US" sz="3200" dirty="0">
                <a:solidFill>
                  <a:schemeClr val="accent1">
                    <a:lumMod val="75000"/>
                  </a:schemeClr>
                </a:solidFill>
              </a:rPr>
              <a:t>Step 1</a:t>
            </a:r>
            <a:r>
              <a:rPr lang="en-US" sz="3200" dirty="0"/>
              <a:t>:  Detection  of vehicle</a:t>
            </a:r>
          </a:p>
          <a:p>
            <a:pPr>
              <a:buClr>
                <a:srgbClr val="FFFF00"/>
              </a:buClr>
              <a:buFont typeface="Wingdings" pitchFamily="2" charset="2"/>
              <a:buChar char="Ø"/>
            </a:pPr>
            <a:r>
              <a:rPr lang="en-US" sz="3200" dirty="0">
                <a:solidFill>
                  <a:schemeClr val="accent1">
                    <a:lumMod val="75000"/>
                  </a:schemeClr>
                </a:solidFill>
              </a:rPr>
              <a:t>Step 2</a:t>
            </a:r>
            <a:r>
              <a:rPr lang="en-US" sz="3200" dirty="0"/>
              <a:t>:  Capture of image</a:t>
            </a:r>
          </a:p>
          <a:p>
            <a:pPr>
              <a:buClr>
                <a:srgbClr val="FFFF00"/>
              </a:buClr>
              <a:buFont typeface="Wingdings" pitchFamily="2" charset="2"/>
              <a:buChar char="Ø"/>
            </a:pPr>
            <a:r>
              <a:rPr lang="en-US" sz="3200" dirty="0">
                <a:solidFill>
                  <a:schemeClr val="accent1">
                    <a:lumMod val="75000"/>
                  </a:schemeClr>
                </a:solidFill>
              </a:rPr>
              <a:t>Step 3</a:t>
            </a:r>
            <a:r>
              <a:rPr lang="en-US" sz="3200" dirty="0"/>
              <a:t>:  Pre processing</a:t>
            </a:r>
            <a:endParaRPr lang="en-US" sz="2800" dirty="0"/>
          </a:p>
          <a:p>
            <a:pPr>
              <a:buClr>
                <a:srgbClr val="FFFF00"/>
              </a:buClr>
              <a:buFont typeface="Wingdings" pitchFamily="2" charset="2"/>
              <a:buChar char="Ø"/>
            </a:pPr>
            <a:r>
              <a:rPr lang="en-US" sz="3200" dirty="0">
                <a:solidFill>
                  <a:schemeClr val="accent1">
                    <a:lumMod val="75000"/>
                  </a:schemeClr>
                </a:solidFill>
              </a:rPr>
              <a:t>Step 4</a:t>
            </a:r>
            <a:r>
              <a:rPr lang="en-US" sz="3200" dirty="0"/>
              <a:t>:  Character Segmentation</a:t>
            </a:r>
            <a:endParaRPr lang="en-US" sz="3600" dirty="0">
              <a:solidFill>
                <a:srgbClr val="92D050"/>
              </a:solidFill>
            </a:endParaRPr>
          </a:p>
          <a:p>
            <a:pPr>
              <a:buClr>
                <a:srgbClr val="FFFF00"/>
              </a:buClr>
              <a:buFont typeface="Wingdings" pitchFamily="2" charset="2"/>
              <a:buChar char="Ø"/>
            </a:pPr>
            <a:r>
              <a:rPr lang="en-US" sz="3200" dirty="0">
                <a:solidFill>
                  <a:schemeClr val="accent1">
                    <a:lumMod val="75000"/>
                  </a:schemeClr>
                </a:solidFill>
              </a:rPr>
              <a:t>Step 5</a:t>
            </a:r>
            <a:r>
              <a:rPr lang="en-US" sz="3200" dirty="0"/>
              <a:t>:  Character recognition</a:t>
            </a:r>
          </a:p>
        </p:txBody>
      </p:sp>
    </p:spTree>
    <p:extLst>
      <p:ext uri="{BB962C8B-B14F-4D97-AF65-F5344CB8AC3E}">
        <p14:creationId xmlns:p14="http://schemas.microsoft.com/office/powerpoint/2010/main" val="696467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662" y="316526"/>
            <a:ext cx="9798806" cy="656491"/>
          </a:xfrm>
        </p:spPr>
        <p:txBody>
          <a:bodyPr/>
          <a:lstStyle/>
          <a:p>
            <a:r>
              <a:rPr lang="en-US" dirty="0">
                <a:solidFill>
                  <a:srgbClr val="FFC000"/>
                </a:solidFill>
              </a:rPr>
              <a:t>1)  Detection of vehicle</a:t>
            </a:r>
          </a:p>
        </p:txBody>
      </p:sp>
      <p:sp>
        <p:nvSpPr>
          <p:cNvPr id="3" name="Content Placeholder 2"/>
          <p:cNvSpPr>
            <a:spLocks noGrp="1"/>
          </p:cNvSpPr>
          <p:nvPr>
            <p:ph idx="1"/>
          </p:nvPr>
        </p:nvSpPr>
        <p:spPr>
          <a:xfrm>
            <a:off x="621323" y="1230923"/>
            <a:ext cx="10316307" cy="4724400"/>
          </a:xfrm>
        </p:spPr>
        <p:txBody>
          <a:bodyPr/>
          <a:lstStyle/>
          <a:p>
            <a:r>
              <a:rPr lang="en-US" dirty="0"/>
              <a:t>The process starts when the vehicle approaches the area i.e (toll)</a:t>
            </a:r>
          </a:p>
          <a:p>
            <a:r>
              <a:rPr lang="en-US" dirty="0"/>
              <a:t>When the vehicle steps over the </a:t>
            </a:r>
            <a:r>
              <a:rPr lang="en-US" dirty="0">
                <a:solidFill>
                  <a:srgbClr val="FF0000"/>
                </a:solidFill>
              </a:rPr>
              <a:t>magnetic loop detector</a:t>
            </a:r>
            <a:r>
              <a:rPr lang="en-US" dirty="0"/>
              <a:t> , the  detector  senses the car and  that it will send the signal to the ANPR unit.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1786" y="2770554"/>
            <a:ext cx="5438775" cy="219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33" y="2938278"/>
            <a:ext cx="2962020" cy="186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074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909" y="351696"/>
            <a:ext cx="9622960" cy="855784"/>
          </a:xfrm>
        </p:spPr>
        <p:txBody>
          <a:bodyPr/>
          <a:lstStyle/>
          <a:p>
            <a:r>
              <a:rPr lang="en-US" dirty="0">
                <a:solidFill>
                  <a:srgbClr val="FFC000"/>
                </a:solidFill>
              </a:rPr>
              <a:t>2) Capture of image</a:t>
            </a:r>
          </a:p>
        </p:txBody>
      </p:sp>
      <p:sp>
        <p:nvSpPr>
          <p:cNvPr id="3" name="Content Placeholder 2"/>
          <p:cNvSpPr>
            <a:spLocks noGrp="1"/>
          </p:cNvSpPr>
          <p:nvPr>
            <p:ph idx="1"/>
          </p:nvPr>
        </p:nvSpPr>
        <p:spPr>
          <a:xfrm>
            <a:off x="586154" y="1427853"/>
            <a:ext cx="10314621" cy="4656424"/>
          </a:xfrm>
        </p:spPr>
        <p:txBody>
          <a:bodyPr/>
          <a:lstStyle/>
          <a:p>
            <a:r>
              <a:rPr lang="en-US" dirty="0"/>
              <a:t>The ANPR unit gets activate and it captures  the picture of front and rear number plates using the ANPR camera.</a:t>
            </a:r>
          </a:p>
          <a:p>
            <a:r>
              <a:rPr lang="en-US" dirty="0"/>
              <a:t>The camera uses the </a:t>
            </a:r>
            <a:r>
              <a:rPr lang="en-US" dirty="0">
                <a:solidFill>
                  <a:srgbClr val="FF0000"/>
                </a:solidFill>
              </a:rPr>
              <a:t>Infra Red IR light </a:t>
            </a:r>
            <a:r>
              <a:rPr lang="en-US" dirty="0"/>
              <a:t>spectrum which produces an illumination.</a:t>
            </a:r>
          </a:p>
          <a:p>
            <a:r>
              <a:rPr lang="en-US" dirty="0"/>
              <a:t>The illumination used is IR because it is invisible to the driver.</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274" y="3727938"/>
            <a:ext cx="4913313" cy="2162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645" y="3760176"/>
            <a:ext cx="1816100"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154" y="4317388"/>
            <a:ext cx="1322387"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1478" y="4623409"/>
            <a:ext cx="2335213"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999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015" y="105509"/>
            <a:ext cx="9962929" cy="879229"/>
          </a:xfrm>
        </p:spPr>
        <p:txBody>
          <a:bodyPr/>
          <a:lstStyle/>
          <a:p>
            <a:r>
              <a:rPr lang="en-US" dirty="0">
                <a:solidFill>
                  <a:srgbClr val="FFC000"/>
                </a:solidFill>
              </a:rPr>
              <a:t>3)  Pre-processing</a:t>
            </a:r>
          </a:p>
        </p:txBody>
      </p:sp>
      <p:sp>
        <p:nvSpPr>
          <p:cNvPr id="3" name="Content Placeholder 2"/>
          <p:cNvSpPr>
            <a:spLocks noGrp="1"/>
          </p:cNvSpPr>
          <p:nvPr>
            <p:ph idx="1"/>
          </p:nvPr>
        </p:nvSpPr>
        <p:spPr>
          <a:xfrm>
            <a:off x="785446" y="1113692"/>
            <a:ext cx="10363200" cy="4935416"/>
          </a:xfrm>
        </p:spPr>
        <p:txBody>
          <a:bodyPr/>
          <a:lstStyle/>
          <a:p>
            <a:r>
              <a:rPr lang="en-US" dirty="0"/>
              <a:t>Once after the image is captured by camera the image is converted into gray scale using </a:t>
            </a:r>
            <a:r>
              <a:rPr lang="en-US" dirty="0">
                <a:solidFill>
                  <a:srgbClr val="FF0000"/>
                </a:solidFill>
              </a:rPr>
              <a:t>bilateral filter.</a:t>
            </a:r>
          </a:p>
          <a:p>
            <a:r>
              <a:rPr lang="en-US" dirty="0"/>
              <a:t>The bilateral filter is used for smoothening image and reducing noise, while preserving the edges.</a:t>
            </a:r>
          </a:p>
          <a:p>
            <a:pPr marL="0" indent="0">
              <a:buNone/>
            </a:pPr>
            <a:r>
              <a:rPr lang="en-US" dirty="0"/>
              <a:t>                                                                                                               </a:t>
            </a:r>
            <a:r>
              <a:rPr lang="en-US" u="sng" dirty="0">
                <a:solidFill>
                  <a:schemeClr val="accent5"/>
                </a:solidFill>
              </a:rPr>
              <a:t>example:</a:t>
            </a:r>
          </a:p>
          <a:p>
            <a:pPr marL="0" indent="0">
              <a:buNone/>
            </a:pPr>
            <a:r>
              <a:rPr lang="en-US" dirty="0"/>
              <a: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797" y="3093915"/>
            <a:ext cx="1712913"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797" y="5053073"/>
            <a:ext cx="1633537"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2453" y="3691670"/>
            <a:ext cx="530225" cy="22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4317" y="3093915"/>
            <a:ext cx="1828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110" y="4922715"/>
            <a:ext cx="157321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3413" y="3342542"/>
            <a:ext cx="3779837" cy="195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6304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7508" y="246185"/>
            <a:ext cx="10033267" cy="5545015"/>
          </a:xfrm>
        </p:spPr>
        <p:txBody>
          <a:bodyPr/>
          <a:lstStyle/>
          <a:p>
            <a:r>
              <a:rPr lang="en-US" dirty="0"/>
              <a:t>When the image is in gray scale , using </a:t>
            </a:r>
            <a:r>
              <a:rPr lang="en-US" dirty="0">
                <a:solidFill>
                  <a:srgbClr val="FF0000"/>
                </a:solidFill>
              </a:rPr>
              <a:t>canny edge detector </a:t>
            </a:r>
            <a:r>
              <a:rPr lang="en-US" dirty="0"/>
              <a:t>the edge detection is done using multi stage algorithm. </a:t>
            </a:r>
          </a:p>
          <a:p>
            <a:pPr marL="0" indent="0">
              <a:buNone/>
            </a:pPr>
            <a:endParaRPr lang="en-US" u="sng" dirty="0">
              <a:solidFill>
                <a:schemeClr val="accent5"/>
              </a:solidFill>
            </a:endParaRPr>
          </a:p>
          <a:p>
            <a:pPr marL="0" indent="0">
              <a:buNone/>
            </a:pPr>
            <a:endParaRPr lang="en-US" u="sng" dirty="0">
              <a:solidFill>
                <a:schemeClr val="accent5"/>
              </a:solidFill>
            </a:endParaRPr>
          </a:p>
          <a:p>
            <a:pPr marL="0" indent="0">
              <a:buNone/>
            </a:pPr>
            <a:endParaRPr lang="en-US" u="sng" dirty="0">
              <a:solidFill>
                <a:schemeClr val="accent5"/>
              </a:solidFill>
            </a:endParaRPr>
          </a:p>
          <a:p>
            <a:pPr marL="0" indent="0">
              <a:buNone/>
            </a:pPr>
            <a:endParaRPr lang="en-US" u="sng" dirty="0">
              <a:solidFill>
                <a:schemeClr val="accent5"/>
              </a:solidFill>
            </a:endParaRPr>
          </a:p>
          <a:p>
            <a:pPr marL="0" indent="0">
              <a:buNone/>
            </a:pPr>
            <a:endParaRPr lang="en-US" u="sng" dirty="0">
              <a:solidFill>
                <a:schemeClr val="accent5"/>
              </a:solidFill>
            </a:endParaRPr>
          </a:p>
          <a:p>
            <a:pPr marL="0" indent="0">
              <a:buNone/>
            </a:pPr>
            <a:endParaRPr lang="en-US" u="sng" dirty="0">
              <a:solidFill>
                <a:schemeClr val="accent5"/>
              </a:solidFill>
            </a:endParaRPr>
          </a:p>
          <a:p>
            <a:pPr marL="0" indent="0">
              <a:buNone/>
            </a:pPr>
            <a:r>
              <a:rPr lang="en-US" u="sng" dirty="0">
                <a:solidFill>
                  <a:schemeClr val="accent5"/>
                </a:solidFill>
              </a:rPr>
              <a:t>Example: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330" y="1486388"/>
            <a:ext cx="2052393" cy="2162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723" y="2066723"/>
            <a:ext cx="1743075"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4707" y="4235572"/>
            <a:ext cx="5133975" cy="163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536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3711" y="103140"/>
            <a:ext cx="10288043" cy="5910797"/>
          </a:xfrm>
        </p:spPr>
        <p:txBody>
          <a:bodyPr/>
          <a:lstStyle/>
          <a:p>
            <a:endParaRPr lang="en-US" dirty="0"/>
          </a:p>
          <a:p>
            <a:r>
              <a:rPr lang="en-US" dirty="0"/>
              <a:t>Then after  edge detection, using </a:t>
            </a:r>
            <a:r>
              <a:rPr lang="en-US" dirty="0">
                <a:solidFill>
                  <a:srgbClr val="FF0000"/>
                </a:solidFill>
              </a:rPr>
              <a:t>contour detection</a:t>
            </a:r>
            <a:r>
              <a:rPr lang="en-US" dirty="0"/>
              <a:t> the border of the object  i.e (car) is mapped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4554" y="1589908"/>
            <a:ext cx="2584206" cy="2862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7468" y="2533772"/>
            <a:ext cx="1755775"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0265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638" t="7044" r="4056" b="884"/>
          <a:stretch/>
        </p:blipFill>
        <p:spPr>
          <a:xfrm>
            <a:off x="193432" y="1291883"/>
            <a:ext cx="1713632" cy="1826456"/>
          </a:xfr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414" t="9900" r="2358" b="5997"/>
          <a:stretch/>
        </p:blipFill>
        <p:spPr>
          <a:xfrm>
            <a:off x="2771336" y="1285564"/>
            <a:ext cx="1920240" cy="1920240"/>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7732" b="6448"/>
          <a:stretch/>
        </p:blipFill>
        <p:spPr>
          <a:xfrm>
            <a:off x="5458681" y="1337603"/>
            <a:ext cx="1799541" cy="189679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9428" y="1352684"/>
            <a:ext cx="1681771" cy="1866631"/>
          </a:xfrm>
          <a:prstGeom prst="rect">
            <a:avLst/>
          </a:prstGeom>
        </p:spPr>
      </p:pic>
      <p:sp>
        <p:nvSpPr>
          <p:cNvPr id="15" name="Right Arrow 14"/>
          <p:cNvSpPr/>
          <p:nvPr/>
        </p:nvSpPr>
        <p:spPr>
          <a:xfrm>
            <a:off x="2121877" y="2245684"/>
            <a:ext cx="504092" cy="169270"/>
          </a:xfrm>
          <a:prstGeom prst="rightArrow">
            <a:avLst/>
          </a:prstGeom>
          <a:solidFill>
            <a:schemeClr val="bg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a:off x="4829891" y="2304300"/>
            <a:ext cx="504092" cy="169270"/>
          </a:xfrm>
          <a:prstGeom prst="rightArrow">
            <a:avLst/>
          </a:prstGeom>
          <a:solidFill>
            <a:schemeClr val="bg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ight Arrow 16"/>
          <p:cNvSpPr/>
          <p:nvPr/>
        </p:nvSpPr>
        <p:spPr>
          <a:xfrm>
            <a:off x="7338613" y="2351192"/>
            <a:ext cx="504092" cy="169270"/>
          </a:xfrm>
          <a:prstGeom prst="rightArrow">
            <a:avLst/>
          </a:prstGeom>
          <a:solidFill>
            <a:schemeClr val="bg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2771336" y="3821723"/>
            <a:ext cx="1753772" cy="646331"/>
          </a:xfrm>
          <a:prstGeom prst="rect">
            <a:avLst/>
          </a:prstGeom>
          <a:noFill/>
        </p:spPr>
        <p:txBody>
          <a:bodyPr wrap="square" rtlCol="0">
            <a:spAutoFit/>
          </a:bodyPr>
          <a:lstStyle/>
          <a:p>
            <a:r>
              <a:rPr lang="en-US" dirty="0">
                <a:solidFill>
                  <a:srgbClr val="FFFF00"/>
                </a:solidFill>
              </a:rPr>
              <a:t>       GRAY         SCALE IMAGE</a:t>
            </a:r>
          </a:p>
        </p:txBody>
      </p:sp>
      <p:sp>
        <p:nvSpPr>
          <p:cNvPr id="22" name="TextBox 21"/>
          <p:cNvSpPr txBox="1"/>
          <p:nvPr/>
        </p:nvSpPr>
        <p:spPr>
          <a:xfrm>
            <a:off x="316523" y="3960222"/>
            <a:ext cx="1500554" cy="369332"/>
          </a:xfrm>
          <a:prstGeom prst="rect">
            <a:avLst/>
          </a:prstGeom>
          <a:noFill/>
        </p:spPr>
        <p:txBody>
          <a:bodyPr wrap="square" rtlCol="0">
            <a:spAutoFit/>
          </a:bodyPr>
          <a:lstStyle/>
          <a:p>
            <a:r>
              <a:rPr lang="en-US" dirty="0">
                <a:solidFill>
                  <a:srgbClr val="FFFF00"/>
                </a:solidFill>
              </a:rPr>
              <a:t>CAR IMAGE</a:t>
            </a:r>
          </a:p>
        </p:txBody>
      </p:sp>
      <p:sp>
        <p:nvSpPr>
          <p:cNvPr id="23" name="TextBox 22"/>
          <p:cNvSpPr txBox="1"/>
          <p:nvPr/>
        </p:nvSpPr>
        <p:spPr>
          <a:xfrm>
            <a:off x="5570082" y="3821723"/>
            <a:ext cx="1688140" cy="646331"/>
          </a:xfrm>
          <a:prstGeom prst="rect">
            <a:avLst/>
          </a:prstGeom>
          <a:noFill/>
        </p:spPr>
        <p:txBody>
          <a:bodyPr wrap="square" rtlCol="0">
            <a:spAutoFit/>
          </a:bodyPr>
          <a:lstStyle/>
          <a:p>
            <a:r>
              <a:rPr lang="en-US" dirty="0">
                <a:solidFill>
                  <a:srgbClr val="FFFF00"/>
                </a:solidFill>
              </a:rPr>
              <a:t>     EDGE  DETECTION</a:t>
            </a:r>
          </a:p>
        </p:txBody>
      </p:sp>
      <p:sp>
        <p:nvSpPr>
          <p:cNvPr id="24" name="TextBox 23"/>
          <p:cNvSpPr txBox="1"/>
          <p:nvPr/>
        </p:nvSpPr>
        <p:spPr>
          <a:xfrm>
            <a:off x="8080375" y="3860631"/>
            <a:ext cx="1359876" cy="646331"/>
          </a:xfrm>
          <a:prstGeom prst="rect">
            <a:avLst/>
          </a:prstGeom>
          <a:noFill/>
        </p:spPr>
        <p:txBody>
          <a:bodyPr wrap="square" rtlCol="0">
            <a:spAutoFit/>
          </a:bodyPr>
          <a:lstStyle/>
          <a:p>
            <a:r>
              <a:rPr lang="en-US" dirty="0">
                <a:solidFill>
                  <a:srgbClr val="FFFF00"/>
                </a:solidFill>
              </a:rPr>
              <a:t>CONTOUR      MAPPING</a:t>
            </a:r>
          </a:p>
        </p:txBody>
      </p:sp>
    </p:spTree>
    <p:extLst>
      <p:ext uri="{BB962C8B-B14F-4D97-AF65-F5344CB8AC3E}">
        <p14:creationId xmlns:p14="http://schemas.microsoft.com/office/powerpoint/2010/main" val="305135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603" y="231408"/>
            <a:ext cx="8708445" cy="940899"/>
          </a:xfrm>
        </p:spPr>
        <p:txBody>
          <a:bodyPr>
            <a:normAutofit/>
          </a:bodyPr>
          <a:lstStyle/>
          <a:p>
            <a:pPr algn="l"/>
            <a:r>
              <a:rPr lang="en-IN" dirty="0">
                <a:solidFill>
                  <a:srgbClr val="FFC000"/>
                </a:solidFill>
              </a:rPr>
              <a:t>ABSTRACT:</a:t>
            </a:r>
            <a:endParaRPr lang="en-IN" dirty="0"/>
          </a:p>
        </p:txBody>
      </p:sp>
      <p:sp>
        <p:nvSpPr>
          <p:cNvPr id="3" name="Subtitle 2"/>
          <p:cNvSpPr>
            <a:spLocks noGrp="1"/>
          </p:cNvSpPr>
          <p:nvPr>
            <p:ph type="subTitle" idx="1"/>
          </p:nvPr>
        </p:nvSpPr>
        <p:spPr>
          <a:xfrm>
            <a:off x="586155" y="1254368"/>
            <a:ext cx="10632829" cy="4607169"/>
          </a:xfrm>
          <a:noFill/>
        </p:spPr>
        <p:txBody>
          <a:bodyPr>
            <a:noAutofit/>
          </a:bodyPr>
          <a:lstStyle/>
          <a:p>
            <a:pPr marL="342900" indent="-342900" algn="l">
              <a:buFont typeface="Arial" pitchFamily="34" charset="0"/>
              <a:buChar char="•"/>
            </a:pPr>
            <a:r>
              <a:rPr lang="en-US" sz="2000" b="1" dirty="0">
                <a:effectLst/>
              </a:rPr>
              <a:t>Automatic number-plate recognition</a:t>
            </a:r>
            <a:r>
              <a:rPr lang="en-US" sz="2000" dirty="0">
                <a:effectLst/>
              </a:rPr>
              <a:t> is a technology that uses optical character recognition on images to read vehicle registration plates to find out vehicle location data. </a:t>
            </a:r>
          </a:p>
          <a:p>
            <a:pPr marL="342900" indent="-342900" algn="l">
              <a:buFont typeface="Arial" pitchFamily="34" charset="0"/>
              <a:buChar char="•"/>
            </a:pPr>
            <a:r>
              <a:rPr lang="en-US" sz="2000" dirty="0">
                <a:effectLst/>
              </a:rPr>
              <a:t>It can use existing closed-circuit television , road-rule enforcement cameras, or cameras specifically designed for the task. </a:t>
            </a:r>
          </a:p>
          <a:p>
            <a:pPr marL="342900" indent="-342900" algn="l">
              <a:buFont typeface="Arial" pitchFamily="34" charset="0"/>
              <a:buChar char="•"/>
            </a:pPr>
            <a:r>
              <a:rPr lang="en-US" sz="2000" dirty="0">
                <a:effectLst/>
              </a:rPr>
              <a:t>ANPR is used by police forces around the world for law enforcement purposes, including to check if a vehicle is registered or </a:t>
            </a:r>
            <a:r>
              <a:rPr lang="en-US" sz="2000" dirty="0" err="1">
                <a:effectLst/>
              </a:rPr>
              <a:t>liscensed</a:t>
            </a:r>
            <a:r>
              <a:rPr lang="en-US" sz="2000" dirty="0">
                <a:effectLst/>
              </a:rPr>
              <a:t> . </a:t>
            </a:r>
          </a:p>
          <a:p>
            <a:pPr marL="342900" indent="-342900" algn="l">
              <a:buFont typeface="Arial" pitchFamily="34" charset="0"/>
              <a:buChar char="•"/>
            </a:pPr>
            <a:r>
              <a:rPr lang="en-US" sz="2000" dirty="0">
                <a:effectLst/>
              </a:rPr>
              <a:t>Automatic number-plate recognition can be used to store the images captured by the cameras as well as the text from the license plate, with some configurable to store a photograph of the driver.</a:t>
            </a:r>
          </a:p>
          <a:p>
            <a:pPr marL="342900" indent="-342900" algn="l">
              <a:buFont typeface="Arial" pitchFamily="34" charset="0"/>
              <a:buChar char="•"/>
            </a:pPr>
            <a:r>
              <a:rPr lang="en-US" sz="2000" dirty="0">
                <a:effectLst/>
              </a:rPr>
              <a:t> Systems commonly use infrared  lighting to allow the camera to take the picture at any time of day or night .</a:t>
            </a:r>
          </a:p>
          <a:p>
            <a:pPr marL="342900" indent="-342900" algn="l">
              <a:buFont typeface="Arial" pitchFamily="34" charset="0"/>
              <a:buChar char="•"/>
            </a:pPr>
            <a:endParaRPr lang="en-IN" sz="1600" dirty="0"/>
          </a:p>
        </p:txBody>
      </p:sp>
    </p:spTree>
    <p:extLst>
      <p:ext uri="{BB962C8B-B14F-4D97-AF65-F5344CB8AC3E}">
        <p14:creationId xmlns:p14="http://schemas.microsoft.com/office/powerpoint/2010/main" val="216342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709" y="140678"/>
            <a:ext cx="10244282" cy="703384"/>
          </a:xfrm>
        </p:spPr>
        <p:txBody>
          <a:bodyPr>
            <a:normAutofit/>
          </a:bodyPr>
          <a:lstStyle/>
          <a:p>
            <a:r>
              <a:rPr lang="en-US" dirty="0">
                <a:solidFill>
                  <a:srgbClr val="FFC000"/>
                </a:solidFill>
              </a:rPr>
              <a:t>4) Character segmentation</a:t>
            </a:r>
          </a:p>
        </p:txBody>
      </p:sp>
      <p:sp>
        <p:nvSpPr>
          <p:cNvPr id="3" name="Content Placeholder 2"/>
          <p:cNvSpPr>
            <a:spLocks noGrp="1"/>
          </p:cNvSpPr>
          <p:nvPr>
            <p:ph idx="1"/>
          </p:nvPr>
        </p:nvSpPr>
        <p:spPr>
          <a:xfrm>
            <a:off x="621323" y="1113692"/>
            <a:ext cx="10279453" cy="4677508"/>
          </a:xfrm>
        </p:spPr>
        <p:txBody>
          <a:bodyPr/>
          <a:lstStyle/>
          <a:p>
            <a:r>
              <a:rPr lang="en-US" dirty="0"/>
              <a:t>Clipping of number plate area is done in such a way that only the number plate area is extracted.</a:t>
            </a:r>
          </a:p>
          <a:p>
            <a:r>
              <a:rPr lang="en-US" dirty="0"/>
              <a:t>The condition that width =5%-15%,  length =35%-60%.after the condition is satisfied the character is segmented and resized to 20*20 and are ready for testing.</a:t>
            </a:r>
          </a:p>
          <a:p>
            <a:endParaRPr lang="en-US" dirty="0"/>
          </a:p>
          <a:p>
            <a:pPr marL="0" indent="0">
              <a:buNone/>
            </a:pPr>
            <a:r>
              <a:rPr lang="en-US" sz="1400" dirty="0"/>
              <a:t>                                                                                                                     </a:t>
            </a:r>
            <a:r>
              <a:rPr lang="en-US" sz="1400" dirty="0">
                <a:solidFill>
                  <a:srgbClr val="FF0000"/>
                </a:solidFill>
              </a:rPr>
              <a:t>binarized imaged (two image in black and white)</a:t>
            </a:r>
            <a:endParaRPr lang="en-US" sz="1400" dirty="0"/>
          </a:p>
          <a:p>
            <a:pPr marL="0" indent="0">
              <a:buNone/>
            </a:pPr>
            <a:r>
              <a:rPr lang="en-US" dirty="0"/>
              <a:t>                                                                              </a:t>
            </a:r>
          </a:p>
          <a:p>
            <a:pPr marL="0" indent="0">
              <a:buNone/>
            </a:pPr>
            <a:r>
              <a:rPr lang="en-US" dirty="0"/>
              <a:t>                                                                                                                                   </a:t>
            </a:r>
            <a:r>
              <a:rPr lang="en-US" sz="1600" dirty="0">
                <a:solidFill>
                  <a:srgbClr val="FF0000"/>
                </a:solidFill>
              </a:rPr>
              <a:t>resized to 20*20</a:t>
            </a:r>
            <a:endParaRPr lang="en-US" dirty="0">
              <a:solidFill>
                <a:srgbClr val="FF000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598" y="2818785"/>
            <a:ext cx="1957387" cy="607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681" y="3426188"/>
            <a:ext cx="2725737" cy="564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0929" y="4199914"/>
            <a:ext cx="2805113" cy="662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284677" y="5392615"/>
            <a:ext cx="1770185" cy="369332"/>
          </a:xfrm>
          <a:prstGeom prst="rect">
            <a:avLst/>
          </a:prstGeom>
          <a:solidFill>
            <a:schemeClr val="tx1"/>
          </a:solidFill>
        </p:spPr>
        <p:txBody>
          <a:bodyPr wrap="square" rtlCol="0">
            <a:spAutoFit/>
          </a:bodyPr>
          <a:lstStyle/>
          <a:p>
            <a:r>
              <a:rPr lang="en-US" dirty="0">
                <a:solidFill>
                  <a:schemeClr val="bg1"/>
                </a:solidFill>
              </a:rPr>
              <a:t>HR 26D8593</a:t>
            </a:r>
          </a:p>
        </p:txBody>
      </p:sp>
      <p:pic>
        <p:nvPicPr>
          <p:cNvPr id="614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9246" y="3540976"/>
            <a:ext cx="508793"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0168" y="4196250"/>
            <a:ext cx="512763"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7279" y="5061800"/>
            <a:ext cx="517525"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7430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6142" y="1205110"/>
            <a:ext cx="10452166" cy="4785382"/>
          </a:xfrm>
        </p:spPr>
        <p:txBody>
          <a:bodyPr/>
          <a:lstStyle/>
          <a:p>
            <a:r>
              <a:rPr lang="en-US" dirty="0"/>
              <a:t>The ANPR unit analyze the image with different image processing software.</a:t>
            </a:r>
          </a:p>
          <a:p>
            <a:r>
              <a:rPr lang="en-US" dirty="0"/>
              <a:t>It checks if the vehicle appears on a predefined list of authorized cars and if found ,it signals to open the gate i.e it compare each character with the templates which is already stored in the software. If both the templates  get matches it allows the vehicle to pass by opening the barrier ,after passing the gate the detector closes the gate and wait for the next vehicle to approach the area.</a:t>
            </a:r>
          </a:p>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956" y="218099"/>
            <a:ext cx="7772400" cy="96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28" t="13303" r="-940" b="5832"/>
          <a:stretch/>
        </p:blipFill>
        <p:spPr bwMode="auto">
          <a:xfrm>
            <a:off x="3282217" y="3704492"/>
            <a:ext cx="4407878"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1675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FEDE-DB02-47C8-45AA-DDE86493B001}"/>
              </a:ext>
            </a:extLst>
          </p:cNvPr>
          <p:cNvSpPr>
            <a:spLocks noGrp="1"/>
          </p:cNvSpPr>
          <p:nvPr>
            <p:ph type="ctrTitle"/>
          </p:nvPr>
        </p:nvSpPr>
        <p:spPr>
          <a:xfrm>
            <a:off x="566797" y="-227043"/>
            <a:ext cx="9180884" cy="1274608"/>
          </a:xfrm>
        </p:spPr>
        <p:txBody>
          <a:bodyPr>
            <a:normAutofit fontScale="90000"/>
          </a:bodyPr>
          <a:lstStyle/>
          <a:p>
            <a:pPr algn="l"/>
            <a:r>
              <a:rPr lang="en-IN" dirty="0">
                <a:solidFill>
                  <a:srgbClr val="FFC000"/>
                </a:solidFill>
              </a:rPr>
              <a:t>PERFORMANCE  EVALUATION:</a:t>
            </a:r>
          </a:p>
        </p:txBody>
      </p:sp>
      <p:sp>
        <p:nvSpPr>
          <p:cNvPr id="3" name="Subtitle 2">
            <a:extLst>
              <a:ext uri="{FF2B5EF4-FFF2-40B4-BE49-F238E27FC236}">
                <a16:creationId xmlns:a16="http://schemas.microsoft.com/office/drawing/2014/main" id="{5E692608-F5C0-A6D9-8A62-4CB48391B650}"/>
              </a:ext>
            </a:extLst>
          </p:cNvPr>
          <p:cNvSpPr>
            <a:spLocks noGrp="1"/>
          </p:cNvSpPr>
          <p:nvPr>
            <p:ph type="subTitle" idx="1"/>
          </p:nvPr>
        </p:nvSpPr>
        <p:spPr>
          <a:xfrm>
            <a:off x="691085" y="1624613"/>
            <a:ext cx="9951867" cy="3464511"/>
          </a:xfrm>
        </p:spPr>
        <p:txBody>
          <a:bodyPr>
            <a:normAutofit fontScale="92500"/>
          </a:bodyPr>
          <a:lstStyle/>
          <a:p>
            <a:pPr marL="342900" indent="-342900" algn="l" fontAlgn="base">
              <a:buFont typeface="Arial" panose="020B0604020202020204" pitchFamily="34" charset="0"/>
              <a:buChar char="•"/>
            </a:pPr>
            <a:r>
              <a:rPr lang="en-US" b="0" i="0" dirty="0">
                <a:effectLst/>
              </a:rPr>
              <a:t>The success of the number plate detection and the OCR very much depend on the lighting conditions. </a:t>
            </a:r>
          </a:p>
          <a:p>
            <a:pPr marL="342900" indent="-342900" algn="l" fontAlgn="base">
              <a:buFont typeface="Arial" panose="020B0604020202020204" pitchFamily="34" charset="0"/>
              <a:buChar char="•"/>
            </a:pPr>
            <a:r>
              <a:rPr lang="en-US" b="0" i="0" dirty="0">
                <a:effectLst/>
              </a:rPr>
              <a:t>The normal daytime allows for at least 1/500 – 1/125 shutter speed at ISO64, which is enough to catch a decent view of a number plate in a suburban area.</a:t>
            </a:r>
          </a:p>
          <a:p>
            <a:pPr marL="342900" indent="-342900" algn="l" fontAlgn="base">
              <a:buFont typeface="Arial" panose="020B0604020202020204" pitchFamily="34" charset="0"/>
              <a:buChar char="•"/>
            </a:pPr>
            <a:r>
              <a:rPr lang="en-US" b="0" i="0" dirty="0">
                <a:effectLst/>
              </a:rPr>
              <a:t> 1/350 is probably the lower limit for an 80kmh zone.</a:t>
            </a:r>
          </a:p>
          <a:p>
            <a:pPr marL="342900" indent="-342900" algn="l" fontAlgn="base">
              <a:buFont typeface="Arial" panose="020B0604020202020204" pitchFamily="34" charset="0"/>
              <a:buChar char="•"/>
            </a:pPr>
            <a:r>
              <a:rPr lang="en-US" b="0" i="0" dirty="0">
                <a:effectLst/>
              </a:rPr>
              <a:t>The slower the shutter speed, the more smudged the images appear. </a:t>
            </a:r>
            <a:endParaRPr lang="en-IN" dirty="0"/>
          </a:p>
        </p:txBody>
      </p:sp>
    </p:spTree>
    <p:extLst>
      <p:ext uri="{BB962C8B-B14F-4D97-AF65-F5344CB8AC3E}">
        <p14:creationId xmlns:p14="http://schemas.microsoft.com/office/powerpoint/2010/main" val="2387550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88E6B7-E330-604A-330B-0666DD0F1FF2}"/>
              </a:ext>
            </a:extLst>
          </p:cNvPr>
          <p:cNvPicPr>
            <a:picLocks noChangeAspect="1"/>
          </p:cNvPicPr>
          <p:nvPr/>
        </p:nvPicPr>
        <p:blipFill rotWithShape="1">
          <a:blip r:embed="rId2">
            <a:extLst>
              <a:ext uri="{28A0092B-C50C-407E-A947-70E740481C1C}">
                <a14:useLocalDpi xmlns:a14="http://schemas.microsoft.com/office/drawing/2010/main" val="0"/>
              </a:ext>
            </a:extLst>
          </a:blip>
          <a:srcRect l="-98" t="2467" r="98" b="1768"/>
          <a:stretch/>
        </p:blipFill>
        <p:spPr>
          <a:xfrm>
            <a:off x="2220105" y="612560"/>
            <a:ext cx="7354914" cy="5821746"/>
          </a:xfrm>
          <a:prstGeom prst="rect">
            <a:avLst/>
          </a:prstGeom>
        </p:spPr>
      </p:pic>
    </p:spTree>
    <p:extLst>
      <p:ext uri="{BB962C8B-B14F-4D97-AF65-F5344CB8AC3E}">
        <p14:creationId xmlns:p14="http://schemas.microsoft.com/office/powerpoint/2010/main" val="1001057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5447-4BAB-91DC-450D-DE60A534534D}"/>
              </a:ext>
            </a:extLst>
          </p:cNvPr>
          <p:cNvSpPr>
            <a:spLocks noGrp="1"/>
          </p:cNvSpPr>
          <p:nvPr>
            <p:ph type="ctrTitle"/>
          </p:nvPr>
        </p:nvSpPr>
        <p:spPr>
          <a:xfrm>
            <a:off x="659421" y="375919"/>
            <a:ext cx="8708445" cy="878523"/>
          </a:xfrm>
        </p:spPr>
        <p:txBody>
          <a:bodyPr/>
          <a:lstStyle/>
          <a:p>
            <a:pPr algn="l"/>
            <a:r>
              <a:rPr lang="en-US" sz="4400" dirty="0">
                <a:solidFill>
                  <a:srgbClr val="FFC000"/>
                </a:solidFill>
                <a:cs typeface="Aparajita" pitchFamily="34" charset="0"/>
              </a:rPr>
              <a:t>SCREENSHOTS:</a:t>
            </a:r>
            <a:endParaRPr lang="en-IN" dirty="0"/>
          </a:p>
        </p:txBody>
      </p:sp>
      <p:pic>
        <p:nvPicPr>
          <p:cNvPr id="7" name="Picture 6">
            <a:extLst>
              <a:ext uri="{FF2B5EF4-FFF2-40B4-BE49-F238E27FC236}">
                <a16:creationId xmlns:a16="http://schemas.microsoft.com/office/drawing/2014/main" id="{9E9FD4CA-DEB6-88D2-CBA1-AF13DBB9E22E}"/>
              </a:ext>
            </a:extLst>
          </p:cNvPr>
          <p:cNvPicPr>
            <a:picLocks noChangeAspect="1"/>
          </p:cNvPicPr>
          <p:nvPr/>
        </p:nvPicPr>
        <p:blipFill rotWithShape="1">
          <a:blip r:embed="rId2">
            <a:extLst>
              <a:ext uri="{28A0092B-C50C-407E-A947-70E740481C1C}">
                <a14:useLocalDpi xmlns:a14="http://schemas.microsoft.com/office/drawing/2010/main" val="0"/>
              </a:ext>
            </a:extLst>
          </a:blip>
          <a:srcRect l="1235" t="9390" r="45077" b="29731"/>
          <a:stretch/>
        </p:blipFill>
        <p:spPr>
          <a:xfrm>
            <a:off x="731520" y="1506061"/>
            <a:ext cx="5383820" cy="3553619"/>
          </a:xfrm>
          <a:prstGeom prst="rect">
            <a:avLst/>
          </a:prstGeom>
        </p:spPr>
      </p:pic>
    </p:spTree>
    <p:extLst>
      <p:ext uri="{BB962C8B-B14F-4D97-AF65-F5344CB8AC3E}">
        <p14:creationId xmlns:p14="http://schemas.microsoft.com/office/powerpoint/2010/main" val="1194205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7B17-C702-4DCA-96CB-F70066AA6DF2}"/>
              </a:ext>
            </a:extLst>
          </p:cNvPr>
          <p:cNvSpPr>
            <a:spLocks noGrp="1"/>
          </p:cNvSpPr>
          <p:nvPr>
            <p:ph type="ctrTitle"/>
          </p:nvPr>
        </p:nvSpPr>
        <p:spPr>
          <a:xfrm>
            <a:off x="445477" y="721147"/>
            <a:ext cx="9875257" cy="911710"/>
          </a:xfrm>
        </p:spPr>
        <p:txBody>
          <a:bodyPr>
            <a:normAutofit/>
          </a:bodyPr>
          <a:lstStyle/>
          <a:p>
            <a:pPr algn="l"/>
            <a:r>
              <a:rPr lang="en-IN" dirty="0">
                <a:solidFill>
                  <a:srgbClr val="FFC000"/>
                </a:solidFill>
              </a:rPr>
              <a:t>CONCLUSION:</a:t>
            </a:r>
          </a:p>
        </p:txBody>
      </p:sp>
      <p:sp>
        <p:nvSpPr>
          <p:cNvPr id="3" name="Subtitle 2">
            <a:extLst>
              <a:ext uri="{FF2B5EF4-FFF2-40B4-BE49-F238E27FC236}">
                <a16:creationId xmlns:a16="http://schemas.microsoft.com/office/drawing/2014/main" id="{B74AC6FC-4EDA-49A3-9FAF-5BCA03018472}"/>
              </a:ext>
            </a:extLst>
          </p:cNvPr>
          <p:cNvSpPr>
            <a:spLocks noGrp="1"/>
          </p:cNvSpPr>
          <p:nvPr>
            <p:ph type="subTitle" idx="1"/>
          </p:nvPr>
        </p:nvSpPr>
        <p:spPr>
          <a:xfrm>
            <a:off x="1594338" y="1884784"/>
            <a:ext cx="8726396" cy="4665306"/>
          </a:xfrm>
        </p:spPr>
        <p:txBody>
          <a:bodyPr/>
          <a:lstStyle/>
          <a:p>
            <a:pPr algn="l"/>
            <a:r>
              <a:rPr lang="en-US" dirty="0"/>
              <a:t>Therefore  ANPR system plays a vital role for identifying  the authorized vehicle which can save time and human efforts . The toll will not be open if the vehicle is not authorized . It gives accurate result when compared to other methods.</a:t>
            </a:r>
            <a:endParaRPr lang="en-IN" dirty="0"/>
          </a:p>
          <a:p>
            <a:pPr algn="l"/>
            <a:endParaRPr lang="en-IN" dirty="0"/>
          </a:p>
        </p:txBody>
      </p:sp>
    </p:spTree>
    <p:extLst>
      <p:ext uri="{BB962C8B-B14F-4D97-AF65-F5344CB8AC3E}">
        <p14:creationId xmlns:p14="http://schemas.microsoft.com/office/powerpoint/2010/main" val="1115609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6F130-F5C0-E57D-4841-AB41F67FE0A4}"/>
              </a:ext>
            </a:extLst>
          </p:cNvPr>
          <p:cNvSpPr>
            <a:spLocks noGrp="1"/>
          </p:cNvSpPr>
          <p:nvPr>
            <p:ph type="ctrTitle"/>
          </p:nvPr>
        </p:nvSpPr>
        <p:spPr>
          <a:xfrm>
            <a:off x="850881" y="443883"/>
            <a:ext cx="8708445" cy="697559"/>
          </a:xfrm>
        </p:spPr>
        <p:txBody>
          <a:bodyPr>
            <a:normAutofit fontScale="90000"/>
          </a:bodyPr>
          <a:lstStyle/>
          <a:p>
            <a:pPr algn="l"/>
            <a:r>
              <a:rPr lang="en-IN" dirty="0">
                <a:solidFill>
                  <a:srgbClr val="FFC000"/>
                </a:solidFill>
              </a:rPr>
              <a:t>REFERENCES:</a:t>
            </a:r>
            <a:endParaRPr lang="en-IN" dirty="0"/>
          </a:p>
        </p:txBody>
      </p:sp>
      <p:sp>
        <p:nvSpPr>
          <p:cNvPr id="3" name="Subtitle 2">
            <a:extLst>
              <a:ext uri="{FF2B5EF4-FFF2-40B4-BE49-F238E27FC236}">
                <a16:creationId xmlns:a16="http://schemas.microsoft.com/office/drawing/2014/main" id="{74E47CA6-6675-CA87-D0E4-56D4C433447E}"/>
              </a:ext>
            </a:extLst>
          </p:cNvPr>
          <p:cNvSpPr>
            <a:spLocks noGrp="1"/>
          </p:cNvSpPr>
          <p:nvPr>
            <p:ph type="subTitle" idx="1"/>
          </p:nvPr>
        </p:nvSpPr>
        <p:spPr>
          <a:xfrm>
            <a:off x="850881" y="1329355"/>
            <a:ext cx="8708445" cy="5084762"/>
          </a:xfrm>
        </p:spPr>
        <p:txBody>
          <a:bodyPr>
            <a:normAutofit/>
          </a:bodyPr>
          <a:lstStyle/>
          <a:p>
            <a:pPr marL="342900" indent="-342900" algn="l">
              <a:buFont typeface="Arial" panose="020B0604020202020204" pitchFamily="34" charset="0"/>
              <a:buChar char="•"/>
            </a:pPr>
            <a:r>
              <a:rPr lang="en-IN" dirty="0">
                <a:effectLst/>
              </a:rPr>
              <a:t>A Real-time vehicle License Plate Recognition (LPR)</a:t>
            </a:r>
            <a:r>
              <a:rPr lang="en-IN" b="0" i="0" dirty="0">
                <a:effectLst/>
              </a:rPr>
              <a:t>. VISL, Technion, 2003.</a:t>
            </a:r>
          </a:p>
          <a:p>
            <a:pPr marL="342900" indent="-342900" algn="l">
              <a:buFont typeface="Arial" panose="020B0604020202020204" pitchFamily="34" charset="0"/>
              <a:buChar char="•"/>
            </a:pPr>
            <a:r>
              <a:rPr lang="en-US" dirty="0">
                <a:effectLst/>
              </a:rPr>
              <a:t>License Plate Reader Technology Enhances the Identification, Recovery of Stolen Vehicles</a:t>
            </a:r>
            <a:r>
              <a:rPr lang="en-US" b="0" i="0" dirty="0">
                <a:effectLst/>
              </a:rPr>
              <a:t>. </a:t>
            </a:r>
            <a:r>
              <a:rPr lang="en-US" b="0" i="1" dirty="0">
                <a:effectLst/>
              </a:rPr>
              <a:t>FBI</a:t>
            </a:r>
            <a:r>
              <a:rPr lang="en-US" b="0" i="0" dirty="0">
                <a:effectLst/>
              </a:rPr>
              <a:t>. September 2011.</a:t>
            </a:r>
          </a:p>
          <a:p>
            <a:pPr marL="342900" indent="-342900" algn="l">
              <a:buFont typeface="Arial" panose="020B0604020202020204" pitchFamily="34" charset="0"/>
              <a:buChar char="•"/>
            </a:pPr>
            <a:r>
              <a:rPr lang="en-IN" b="0" i="0" dirty="0">
                <a:effectLst/>
              </a:rPr>
              <a:t> </a:t>
            </a:r>
            <a:r>
              <a:rPr lang="en-US" dirty="0">
                <a:effectLst/>
              </a:rPr>
              <a:t>Algorithm for License Plate Recognition</a:t>
            </a:r>
            <a:r>
              <a:rPr lang="en-US" b="0" i="0" dirty="0">
                <a:effectLst/>
              </a:rPr>
              <a:t> </a:t>
            </a:r>
            <a:r>
              <a:rPr lang="en-US" dirty="0">
                <a:effectLst/>
              </a:rPr>
              <a:t>Archived</a:t>
            </a:r>
            <a:r>
              <a:rPr lang="en-US" b="0" i="0" dirty="0">
                <a:effectLst/>
              </a:rPr>
              <a:t> 28 April 2007 at the </a:t>
            </a:r>
            <a:r>
              <a:rPr lang="en-US" dirty="0" err="1">
                <a:effectLst/>
              </a:rPr>
              <a:t>Wayback</a:t>
            </a:r>
            <a:r>
              <a:rPr lang="en-US" dirty="0">
                <a:effectLst/>
              </a:rPr>
              <a:t> Machine</a:t>
            </a:r>
            <a:r>
              <a:rPr lang="en-US" b="0" i="0" dirty="0">
                <a:effectLst/>
              </a:rPr>
              <a:t>. VISL, Technion. 2002.</a:t>
            </a:r>
          </a:p>
          <a:p>
            <a:pPr marL="342900" indent="-342900" algn="l">
              <a:buFont typeface="Arial" panose="020B0604020202020204" pitchFamily="34" charset="0"/>
              <a:buChar char="•"/>
            </a:pPr>
            <a:r>
              <a:rPr lang="en-US" dirty="0">
                <a:effectLst/>
              </a:rPr>
              <a:t>An Approach To License Plate Recognition</a:t>
            </a:r>
            <a:r>
              <a:rPr lang="en-US" b="0" i="0" dirty="0">
                <a:effectLst/>
              </a:rPr>
              <a:t>. </a:t>
            </a:r>
            <a:r>
              <a:rPr lang="en-US" dirty="0">
                <a:effectLst/>
              </a:rPr>
              <a:t>University of Calgary</a:t>
            </a:r>
            <a:r>
              <a:rPr lang="en-US" b="0" i="0" dirty="0">
                <a:effectLst/>
              </a:rPr>
              <a:t>. 1996. </a:t>
            </a:r>
          </a:p>
          <a:p>
            <a:pPr marL="342900" indent="-342900" algn="l">
              <a:buFont typeface="Arial" panose="020B0604020202020204" pitchFamily="34" charset="0"/>
              <a:buChar char="•"/>
            </a:pPr>
            <a:r>
              <a:rPr lang="en-US" dirty="0">
                <a:effectLst/>
              </a:rPr>
              <a:t>Open ALPR Benchmarks</a:t>
            </a:r>
            <a:r>
              <a:rPr lang="en-US" b="0" i="0" dirty="0">
                <a:effectLst/>
                <a:latin typeface="Arial" panose="020B0604020202020204" pitchFamily="34" charset="0"/>
              </a:rPr>
              <a:t>. 31 October 2017.  </a:t>
            </a:r>
            <a:endParaRPr lang="en-US" b="0" i="0" dirty="0">
              <a:effectLst/>
            </a:endParaRPr>
          </a:p>
          <a:p>
            <a:pPr algn="l"/>
            <a:endParaRPr lang="en-US" b="0" i="0" dirty="0">
              <a:effectLst/>
            </a:endParaRPr>
          </a:p>
          <a:p>
            <a:pPr algn="l"/>
            <a:endParaRPr lang="en-US" b="0" i="0" dirty="0">
              <a:effectLst/>
            </a:endParaRPr>
          </a:p>
          <a:p>
            <a:pPr algn="l"/>
            <a:endParaRPr lang="en-US" b="0" i="0" dirty="0">
              <a:effectLst/>
            </a:endParaRPr>
          </a:p>
          <a:p>
            <a:pPr algn="l"/>
            <a:endParaRPr lang="en-IN" b="0" i="0" dirty="0">
              <a:effectLst/>
            </a:endParaRPr>
          </a:p>
          <a:p>
            <a:pPr algn="l"/>
            <a:endParaRPr lang="en-IN" b="0" i="0" dirty="0">
              <a:effectLst/>
              <a:latin typeface="Arial" panose="020B0604020202020204" pitchFamily="34" charset="0"/>
            </a:endParaRPr>
          </a:p>
          <a:p>
            <a:pPr algn="l"/>
            <a:endParaRPr lang="en-IN" dirty="0"/>
          </a:p>
        </p:txBody>
      </p:sp>
    </p:spTree>
    <p:extLst>
      <p:ext uri="{BB962C8B-B14F-4D97-AF65-F5344CB8AC3E}">
        <p14:creationId xmlns:p14="http://schemas.microsoft.com/office/powerpoint/2010/main" val="1101851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02142-9BFC-4259-B6A7-0EE6E9402A7D}"/>
              </a:ext>
            </a:extLst>
          </p:cNvPr>
          <p:cNvSpPr>
            <a:spLocks noGrp="1"/>
          </p:cNvSpPr>
          <p:nvPr>
            <p:ph type="ctrTitle"/>
          </p:nvPr>
        </p:nvSpPr>
        <p:spPr>
          <a:xfrm>
            <a:off x="480649" y="304800"/>
            <a:ext cx="5726653" cy="1008186"/>
          </a:xfrm>
        </p:spPr>
        <p:txBody>
          <a:bodyPr>
            <a:normAutofit/>
          </a:bodyPr>
          <a:lstStyle/>
          <a:p>
            <a:r>
              <a:rPr lang="en-IN" sz="4400" dirty="0">
                <a:solidFill>
                  <a:srgbClr val="FFC000"/>
                </a:solidFill>
              </a:rPr>
              <a:t>introduction:</a:t>
            </a:r>
          </a:p>
        </p:txBody>
      </p:sp>
      <p:sp>
        <p:nvSpPr>
          <p:cNvPr id="3" name="Subtitle 2">
            <a:extLst>
              <a:ext uri="{FF2B5EF4-FFF2-40B4-BE49-F238E27FC236}">
                <a16:creationId xmlns:a16="http://schemas.microsoft.com/office/drawing/2014/main" id="{35E08B83-B5E7-4E2F-950A-C7FBDBFD5286}"/>
              </a:ext>
            </a:extLst>
          </p:cNvPr>
          <p:cNvSpPr>
            <a:spLocks noGrp="1"/>
          </p:cNvSpPr>
          <p:nvPr>
            <p:ph type="subTitle" idx="1"/>
          </p:nvPr>
        </p:nvSpPr>
        <p:spPr>
          <a:xfrm>
            <a:off x="504091" y="1469873"/>
            <a:ext cx="10843847" cy="5212278"/>
          </a:xfrm>
          <a:ln>
            <a:noFill/>
          </a:ln>
        </p:spPr>
        <p:txBody>
          <a:bodyPr>
            <a:noAutofit/>
          </a:bodyPr>
          <a:lstStyle/>
          <a:p>
            <a:pPr marL="342900" indent="-342900" algn="just">
              <a:buFont typeface="Arial" panose="020B0604020202020204" pitchFamily="34" charset="0"/>
              <a:buChar char="•"/>
            </a:pPr>
            <a:r>
              <a:rPr lang="en-IN" sz="2000" dirty="0"/>
              <a:t>AUTOMATIC NUMBER PLATE RECOGNITION (ANPR) is using an  Image Processing Technology which uses number (License) plate to identify the vehicle.</a:t>
            </a:r>
          </a:p>
          <a:p>
            <a:pPr marL="342900" indent="-342900" algn="just">
              <a:buFont typeface="Arial" panose="020B0604020202020204" pitchFamily="34" charset="0"/>
              <a:buChar char="•"/>
            </a:pPr>
            <a:r>
              <a:rPr lang="en-IN" sz="2000" dirty="0"/>
              <a:t>The objective is to design an efficient automatic authorized vehicle identification system by using the vehicle number plate. </a:t>
            </a:r>
          </a:p>
          <a:p>
            <a:pPr marL="342900" indent="-342900" algn="just">
              <a:buFont typeface="Arial" panose="020B0604020202020204" pitchFamily="34" charset="0"/>
              <a:buChar char="•"/>
            </a:pPr>
            <a:r>
              <a:rPr lang="en-IN" sz="2000" dirty="0"/>
              <a:t>The system is implemented on the tolls, highly restricted areas like military  zones.</a:t>
            </a:r>
          </a:p>
          <a:p>
            <a:pPr marL="342900" indent="-342900" algn="just">
              <a:buFont typeface="Arial" panose="020B0604020202020204" pitchFamily="34" charset="0"/>
              <a:buChar char="•"/>
            </a:pPr>
            <a:r>
              <a:rPr lang="en-IN" sz="2000" dirty="0"/>
              <a:t> The developed system first detects the vehicle and then captures the vehicle image.</a:t>
            </a:r>
          </a:p>
          <a:p>
            <a:pPr marL="342900" indent="-342900" algn="just">
              <a:buFont typeface="Arial" panose="020B0604020202020204" pitchFamily="34" charset="0"/>
              <a:buChar char="•"/>
            </a:pPr>
            <a:r>
              <a:rPr lang="en-IN" sz="2000" dirty="0"/>
              <a:t> Vehicle number plate region is extracted using the image segmentation in an image. </a:t>
            </a:r>
          </a:p>
          <a:p>
            <a:pPr marL="342900" indent="-342900" algn="just">
              <a:buFont typeface="Arial" panose="020B0604020202020204" pitchFamily="34" charset="0"/>
              <a:buChar char="•"/>
            </a:pPr>
            <a:r>
              <a:rPr lang="en-IN" sz="2000" dirty="0"/>
              <a:t>Optical character recognition technique is used for the character recognition. </a:t>
            </a:r>
          </a:p>
          <a:p>
            <a:pPr marL="342900" indent="-342900" algn="just">
              <a:buFont typeface="Arial" panose="020B0604020202020204" pitchFamily="34" charset="0"/>
              <a:buChar char="•"/>
            </a:pPr>
            <a:r>
              <a:rPr lang="en-IN" sz="2000" dirty="0"/>
              <a:t>The resulting data is then used to compare with the records on the database so as to come up with the specific information like vehicles owner ,place of registration , address and etc.</a:t>
            </a:r>
          </a:p>
        </p:txBody>
      </p:sp>
    </p:spTree>
    <p:extLst>
      <p:ext uri="{BB962C8B-B14F-4D97-AF65-F5344CB8AC3E}">
        <p14:creationId xmlns:p14="http://schemas.microsoft.com/office/powerpoint/2010/main" val="2687772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4DA13-3A79-42B9-8EBA-F91E0236E8F0}"/>
              </a:ext>
            </a:extLst>
          </p:cNvPr>
          <p:cNvSpPr>
            <a:spLocks noGrp="1"/>
          </p:cNvSpPr>
          <p:nvPr>
            <p:ph type="ctrTitle"/>
          </p:nvPr>
        </p:nvSpPr>
        <p:spPr>
          <a:xfrm>
            <a:off x="686043" y="215956"/>
            <a:ext cx="9291669" cy="897391"/>
          </a:xfrm>
        </p:spPr>
        <p:txBody>
          <a:bodyPr>
            <a:normAutofit/>
          </a:bodyPr>
          <a:lstStyle/>
          <a:p>
            <a:pPr algn="l"/>
            <a:r>
              <a:rPr lang="en-IN" dirty="0"/>
              <a:t>Literature survey:</a:t>
            </a:r>
          </a:p>
        </p:txBody>
      </p:sp>
      <p:sp>
        <p:nvSpPr>
          <p:cNvPr id="3" name="Subtitle 2">
            <a:extLst>
              <a:ext uri="{FF2B5EF4-FFF2-40B4-BE49-F238E27FC236}">
                <a16:creationId xmlns:a16="http://schemas.microsoft.com/office/drawing/2014/main" id="{6DC708E1-BAB8-42D6-9480-E521AD3DC149}"/>
              </a:ext>
            </a:extLst>
          </p:cNvPr>
          <p:cNvSpPr>
            <a:spLocks noGrp="1"/>
          </p:cNvSpPr>
          <p:nvPr>
            <p:ph type="subTitle" idx="1"/>
          </p:nvPr>
        </p:nvSpPr>
        <p:spPr>
          <a:xfrm>
            <a:off x="686043" y="1466558"/>
            <a:ext cx="10561449" cy="4861249"/>
          </a:xfrm>
        </p:spPr>
        <p:txBody>
          <a:bodyPr>
            <a:normAutofit/>
          </a:bodyPr>
          <a:lstStyle/>
          <a:p>
            <a:pPr marL="285750" indent="-285750" algn="l">
              <a:buFont typeface="Arial" panose="020B0604020202020204" pitchFamily="34" charset="0"/>
              <a:buChar char="•"/>
            </a:pPr>
            <a:endParaRPr lang="en-US" sz="1800" dirty="0"/>
          </a:p>
          <a:p>
            <a:pPr marL="285750" indent="-285750" algn="l">
              <a:buFont typeface="Arial" panose="020B0604020202020204" pitchFamily="34" charset="0"/>
              <a:buChar char="•"/>
            </a:pPr>
            <a:endParaRPr lang="en-US" sz="1800" dirty="0"/>
          </a:p>
          <a:p>
            <a:pPr marL="285750" indent="-285750" algn="l">
              <a:buFont typeface="Arial" panose="020B0604020202020204" pitchFamily="34" charset="0"/>
              <a:buChar char="•"/>
            </a:pPr>
            <a:endParaRPr lang="en-US" sz="1800" dirty="0"/>
          </a:p>
          <a:p>
            <a:pPr marL="285750" indent="-285750" algn="l">
              <a:buFont typeface="Arial" panose="020B0604020202020204" pitchFamily="34" charset="0"/>
              <a:buChar char="•"/>
            </a:pPr>
            <a:endParaRPr lang="en-US" sz="1800" dirty="0"/>
          </a:p>
          <a:p>
            <a:pPr marL="285750" indent="-285750" algn="l">
              <a:buFont typeface="Arial" panose="020B0604020202020204" pitchFamily="34" charset="0"/>
              <a:buChar char="•"/>
            </a:pPr>
            <a:endParaRPr lang="en-US" sz="1800" dirty="0"/>
          </a:p>
          <a:p>
            <a:pPr marL="285750" indent="-285750" algn="l">
              <a:buFont typeface="Arial" panose="020B0604020202020204" pitchFamily="34" charset="0"/>
              <a:buChar char="•"/>
            </a:pPr>
            <a:endParaRPr lang="en-US" sz="1800" dirty="0"/>
          </a:p>
          <a:p>
            <a:pPr algn="l"/>
            <a:endParaRPr lang="en-IN" sz="1800" dirty="0"/>
          </a:p>
        </p:txBody>
      </p:sp>
      <p:graphicFrame>
        <p:nvGraphicFramePr>
          <p:cNvPr id="5" name="Table 5">
            <a:extLst>
              <a:ext uri="{FF2B5EF4-FFF2-40B4-BE49-F238E27FC236}">
                <a16:creationId xmlns:a16="http://schemas.microsoft.com/office/drawing/2014/main" id="{C25FB694-4AE8-4150-9F7F-82452B84E3E1}"/>
              </a:ext>
            </a:extLst>
          </p:cNvPr>
          <p:cNvGraphicFramePr>
            <a:graphicFrameLocks noGrp="1"/>
          </p:cNvGraphicFramePr>
          <p:nvPr>
            <p:extLst>
              <p:ext uri="{D42A27DB-BD31-4B8C-83A1-F6EECF244321}">
                <p14:modId xmlns:p14="http://schemas.microsoft.com/office/powerpoint/2010/main" val="930747426"/>
              </p:ext>
            </p:extLst>
          </p:nvPr>
        </p:nvGraphicFramePr>
        <p:xfrm>
          <a:off x="615819" y="1198063"/>
          <a:ext cx="10832841" cy="5240059"/>
        </p:xfrm>
        <a:graphic>
          <a:graphicData uri="http://schemas.openxmlformats.org/drawingml/2006/table">
            <a:tbl>
              <a:tblPr firstRow="1" bandRow="1">
                <a:tableStyleId>{5C22544A-7EE6-4342-B048-85BDC9FD1C3A}</a:tableStyleId>
              </a:tblPr>
              <a:tblGrid>
                <a:gridCol w="3337361">
                  <a:extLst>
                    <a:ext uri="{9D8B030D-6E8A-4147-A177-3AD203B41FA5}">
                      <a16:colId xmlns:a16="http://schemas.microsoft.com/office/drawing/2014/main" val="2814528960"/>
                    </a:ext>
                  </a:extLst>
                </a:gridCol>
                <a:gridCol w="2586849">
                  <a:extLst>
                    <a:ext uri="{9D8B030D-6E8A-4147-A177-3AD203B41FA5}">
                      <a16:colId xmlns:a16="http://schemas.microsoft.com/office/drawing/2014/main" val="820372517"/>
                    </a:ext>
                  </a:extLst>
                </a:gridCol>
                <a:gridCol w="4908631">
                  <a:extLst>
                    <a:ext uri="{9D8B030D-6E8A-4147-A177-3AD203B41FA5}">
                      <a16:colId xmlns:a16="http://schemas.microsoft.com/office/drawing/2014/main" val="3600590977"/>
                    </a:ext>
                  </a:extLst>
                </a:gridCol>
              </a:tblGrid>
              <a:tr h="0">
                <a:tc>
                  <a:txBody>
                    <a:bodyPr/>
                    <a:lstStyle/>
                    <a:p>
                      <a:r>
                        <a:rPr lang="en-IN" dirty="0"/>
                        <a:t>AUTHOR</a:t>
                      </a:r>
                    </a:p>
                  </a:txBody>
                  <a:tcPr/>
                </a:tc>
                <a:tc>
                  <a:txBody>
                    <a:bodyPr/>
                    <a:lstStyle/>
                    <a:p>
                      <a:r>
                        <a:rPr lang="en-IN" dirty="0"/>
                        <a:t>PUBLISHED YEAR</a:t>
                      </a:r>
                    </a:p>
                  </a:txBody>
                  <a:tcPr/>
                </a:tc>
                <a:tc>
                  <a:txBody>
                    <a:bodyPr/>
                    <a:lstStyle/>
                    <a:p>
                      <a:r>
                        <a:rPr lang="en-IN" dirty="0"/>
                        <a:t>SURVEY</a:t>
                      </a:r>
                    </a:p>
                  </a:txBody>
                  <a:tcPr/>
                </a:tc>
                <a:extLst>
                  <a:ext uri="{0D108BD9-81ED-4DB2-BD59-A6C34878D82A}">
                    <a16:rowId xmlns:a16="http://schemas.microsoft.com/office/drawing/2014/main" val="3138245986"/>
                  </a:ext>
                </a:extLst>
              </a:tr>
              <a:tr h="464149">
                <a:tc>
                  <a:txBody>
                    <a:bodyPr/>
                    <a:lstStyle/>
                    <a:p>
                      <a:r>
                        <a:rPr lang="en-IN" sz="1200" dirty="0" err="1"/>
                        <a:t>Xiaojun</a:t>
                      </a:r>
                      <a:r>
                        <a:rPr lang="en-IN" sz="1200" dirty="0"/>
                        <a:t> </a:t>
                      </a:r>
                      <a:r>
                        <a:rPr lang="en-IN" sz="1200" dirty="0" err="1"/>
                        <a:t>Zhai</a:t>
                      </a:r>
                      <a:r>
                        <a:rPr lang="en-IN" sz="1200" dirty="0"/>
                        <a:t>, </a:t>
                      </a:r>
                      <a:r>
                        <a:rPr lang="en-IN" sz="1200" dirty="0" err="1"/>
                        <a:t>Faycal</a:t>
                      </a:r>
                      <a:r>
                        <a:rPr lang="en-IN" sz="1200" dirty="0"/>
                        <a:t> </a:t>
                      </a:r>
                      <a:r>
                        <a:rPr lang="en-IN" sz="1200" dirty="0" err="1"/>
                        <a:t>Bensaal</a:t>
                      </a:r>
                      <a:endParaRPr lang="en-IN" sz="1200" dirty="0"/>
                    </a:p>
                  </a:txBody>
                  <a:tcPr/>
                </a:tc>
                <a:tc>
                  <a:txBody>
                    <a:bodyPr/>
                    <a:lstStyle/>
                    <a:p>
                      <a:r>
                        <a:rPr lang="en-IN" sz="1200" dirty="0"/>
                        <a:t>2013</a:t>
                      </a:r>
                    </a:p>
                  </a:txBody>
                  <a:tcPr/>
                </a:tc>
                <a:tc>
                  <a:txBody>
                    <a:bodyPr/>
                    <a:lstStyle/>
                    <a:p>
                      <a:r>
                        <a:rPr lang="en-US" sz="1200" dirty="0"/>
                        <a:t>Standard Definition ANPR System on FPGA and an Approach to Extend it to HD.</a:t>
                      </a:r>
                      <a:endParaRPr lang="en-IN" sz="1200" dirty="0"/>
                    </a:p>
                  </a:txBody>
                  <a:tcPr/>
                </a:tc>
                <a:extLst>
                  <a:ext uri="{0D108BD9-81ED-4DB2-BD59-A6C34878D82A}">
                    <a16:rowId xmlns:a16="http://schemas.microsoft.com/office/drawing/2014/main" val="645391853"/>
                  </a:ext>
                </a:extLst>
              </a:tr>
              <a:tr h="464149">
                <a:tc>
                  <a:txBody>
                    <a:bodyPr/>
                    <a:lstStyle/>
                    <a:p>
                      <a:r>
                        <a:rPr lang="en-US" sz="1200" dirty="0"/>
                        <a:t>H. </a:t>
                      </a:r>
                      <a:r>
                        <a:rPr lang="en-US" sz="1200" dirty="0" err="1"/>
                        <a:t>Erdinc</a:t>
                      </a:r>
                      <a:r>
                        <a:rPr lang="en-US" sz="1200" dirty="0"/>
                        <a:t> </a:t>
                      </a:r>
                      <a:r>
                        <a:rPr lang="en-US" sz="1200" dirty="0" err="1"/>
                        <a:t>Kocer</a:t>
                      </a:r>
                      <a:r>
                        <a:rPr lang="en-US" sz="1200" dirty="0"/>
                        <a:t> and K. </a:t>
                      </a:r>
                      <a:r>
                        <a:rPr lang="en-US" sz="1200" dirty="0" err="1"/>
                        <a:t>Kursat</a:t>
                      </a:r>
                      <a:r>
                        <a:rPr lang="en-US" sz="1200" dirty="0"/>
                        <a:t> </a:t>
                      </a:r>
                      <a:r>
                        <a:rPr lang="en-US" sz="1200" dirty="0" err="1"/>
                        <a:t>Cevik</a:t>
                      </a:r>
                      <a:endParaRPr lang="en-IN" sz="1200" dirty="0"/>
                    </a:p>
                  </a:txBody>
                  <a:tcPr/>
                </a:tc>
                <a:tc>
                  <a:txBody>
                    <a:bodyPr/>
                    <a:lstStyle/>
                    <a:p>
                      <a:r>
                        <a:rPr lang="en-IN" sz="1200" dirty="0"/>
                        <a:t>2011</a:t>
                      </a:r>
                    </a:p>
                  </a:txBody>
                  <a:tcPr/>
                </a:tc>
                <a:tc>
                  <a:txBody>
                    <a:bodyPr/>
                    <a:lstStyle/>
                    <a:p>
                      <a:r>
                        <a:rPr lang="en-IN" sz="1200" dirty="0"/>
                        <a:t>Artificial neural networks based vehicle license plate recognition.</a:t>
                      </a:r>
                    </a:p>
                  </a:txBody>
                  <a:tcPr/>
                </a:tc>
                <a:extLst>
                  <a:ext uri="{0D108BD9-81ED-4DB2-BD59-A6C34878D82A}">
                    <a16:rowId xmlns:a16="http://schemas.microsoft.com/office/drawing/2014/main" val="3708128594"/>
                  </a:ext>
                </a:extLst>
              </a:tr>
              <a:tr h="464149">
                <a:tc>
                  <a:txBody>
                    <a:bodyPr/>
                    <a:lstStyle/>
                    <a:p>
                      <a:r>
                        <a:rPr lang="en-US" sz="1200" dirty="0"/>
                        <a:t>A Roy and D.P Ghoshal</a:t>
                      </a:r>
                      <a:endParaRPr lang="en-IN" sz="1200" dirty="0"/>
                    </a:p>
                  </a:txBody>
                  <a:tcPr/>
                </a:tc>
                <a:tc>
                  <a:txBody>
                    <a:bodyPr/>
                    <a:lstStyle/>
                    <a:p>
                      <a:r>
                        <a:rPr lang="en-IN" sz="1200" dirty="0"/>
                        <a:t>2011</a:t>
                      </a:r>
                    </a:p>
                  </a:txBody>
                  <a:tcPr/>
                </a:tc>
                <a:tc>
                  <a:txBody>
                    <a:bodyPr/>
                    <a:lstStyle/>
                    <a:p>
                      <a:r>
                        <a:rPr lang="en-US" sz="1200" dirty="0"/>
                        <a:t>Number Plate Recognition for use in different countries using an improved segmentation.</a:t>
                      </a:r>
                      <a:endParaRPr lang="en-IN" sz="1200" dirty="0"/>
                    </a:p>
                  </a:txBody>
                  <a:tcPr/>
                </a:tc>
                <a:extLst>
                  <a:ext uri="{0D108BD9-81ED-4DB2-BD59-A6C34878D82A}">
                    <a16:rowId xmlns:a16="http://schemas.microsoft.com/office/drawing/2014/main" val="1367088748"/>
                  </a:ext>
                </a:extLst>
              </a:tr>
              <a:tr h="464149">
                <a:tc>
                  <a:txBody>
                    <a:bodyPr/>
                    <a:lstStyle/>
                    <a:p>
                      <a:r>
                        <a:rPr lang="en-IN" sz="1200" dirty="0"/>
                        <a:t>Anton Satria </a:t>
                      </a:r>
                      <a:r>
                        <a:rPr lang="en-IN" sz="1200" dirty="0" err="1"/>
                        <a:t>Prabuwono</a:t>
                      </a:r>
                      <a:r>
                        <a:rPr lang="en-IN" sz="1200" dirty="0"/>
                        <a:t> and </a:t>
                      </a:r>
                      <a:r>
                        <a:rPr lang="en-IN" sz="1200" dirty="0" err="1"/>
                        <a:t>Ariff</a:t>
                      </a:r>
                      <a:r>
                        <a:rPr lang="en-IN" sz="1200" dirty="0"/>
                        <a:t> Idris</a:t>
                      </a:r>
                    </a:p>
                  </a:txBody>
                  <a:tcPr/>
                </a:tc>
                <a:tc>
                  <a:txBody>
                    <a:bodyPr/>
                    <a:lstStyle/>
                    <a:p>
                      <a:r>
                        <a:rPr lang="en-IN" sz="1200" dirty="0"/>
                        <a:t>2008</a:t>
                      </a:r>
                    </a:p>
                  </a:txBody>
                  <a:tcPr/>
                </a:tc>
                <a:tc>
                  <a:txBody>
                    <a:bodyPr/>
                    <a:lstStyle/>
                    <a:p>
                      <a:r>
                        <a:rPr lang="en-US" sz="1200" dirty="0"/>
                        <a:t>A Study of Car Park Control System Using Optical Character Recognition.</a:t>
                      </a:r>
                      <a:endParaRPr lang="en-IN" sz="1200" dirty="0"/>
                    </a:p>
                  </a:txBody>
                  <a:tcPr/>
                </a:tc>
                <a:extLst>
                  <a:ext uri="{0D108BD9-81ED-4DB2-BD59-A6C34878D82A}">
                    <a16:rowId xmlns:a16="http://schemas.microsoft.com/office/drawing/2014/main" val="242780778"/>
                  </a:ext>
                </a:extLst>
              </a:tr>
              <a:tr h="464149">
                <a:tc>
                  <a:txBody>
                    <a:bodyPr/>
                    <a:lstStyle/>
                    <a:p>
                      <a:r>
                        <a:rPr lang="en-IN" sz="1200" dirty="0" err="1"/>
                        <a:t>Jianbin</a:t>
                      </a:r>
                      <a:r>
                        <a:rPr lang="en-IN" sz="1200" dirty="0"/>
                        <a:t> Jiao, </a:t>
                      </a:r>
                      <a:r>
                        <a:rPr lang="en-IN" sz="1200" dirty="0" err="1"/>
                        <a:t>Qixiang</a:t>
                      </a:r>
                      <a:r>
                        <a:rPr lang="en-IN" sz="1200" dirty="0"/>
                        <a:t> Ye, and Qingming Huang</a:t>
                      </a:r>
                    </a:p>
                  </a:txBody>
                  <a:tcPr/>
                </a:tc>
                <a:tc>
                  <a:txBody>
                    <a:bodyPr/>
                    <a:lstStyle/>
                    <a:p>
                      <a:r>
                        <a:rPr lang="en-IN" sz="1200" dirty="0"/>
                        <a:t>2009</a:t>
                      </a:r>
                    </a:p>
                  </a:txBody>
                  <a:tcPr/>
                </a:tc>
                <a:tc>
                  <a:txBody>
                    <a:bodyPr/>
                    <a:lstStyle/>
                    <a:p>
                      <a:r>
                        <a:rPr lang="en-US" sz="1200" dirty="0"/>
                        <a:t>A configurable method for multi-style license plate recognition.</a:t>
                      </a:r>
                      <a:endParaRPr lang="en-IN" sz="1200" dirty="0"/>
                    </a:p>
                  </a:txBody>
                  <a:tcPr/>
                </a:tc>
                <a:extLst>
                  <a:ext uri="{0D108BD9-81ED-4DB2-BD59-A6C34878D82A}">
                    <a16:rowId xmlns:a16="http://schemas.microsoft.com/office/drawing/2014/main" val="3654169460"/>
                  </a:ext>
                </a:extLst>
              </a:tr>
              <a:tr h="464149">
                <a:tc>
                  <a:txBody>
                    <a:bodyPr/>
                    <a:lstStyle/>
                    <a:p>
                      <a:r>
                        <a:rPr lang="en-US" sz="1200" dirty="0" err="1"/>
                        <a:t>Zhigang</a:t>
                      </a:r>
                      <a:r>
                        <a:rPr lang="en-US" sz="1200" dirty="0"/>
                        <a:t> Zhang and Cong Wang</a:t>
                      </a:r>
                      <a:endParaRPr lang="en-IN" sz="1200" dirty="0"/>
                    </a:p>
                  </a:txBody>
                  <a:tcPr/>
                </a:tc>
                <a:tc>
                  <a:txBody>
                    <a:bodyPr/>
                    <a:lstStyle/>
                    <a:p>
                      <a:r>
                        <a:rPr lang="en-IN" sz="1200" dirty="0"/>
                        <a:t>2012</a:t>
                      </a:r>
                    </a:p>
                  </a:txBody>
                  <a:tcPr/>
                </a:tc>
                <a:tc>
                  <a:txBody>
                    <a:bodyPr/>
                    <a:lstStyle/>
                    <a:p>
                      <a:r>
                        <a:rPr lang="en-US" sz="1200" dirty="0"/>
                        <a:t>The Research of Vehicle Plate Recognition Technical Based on BP Neural Network.</a:t>
                      </a:r>
                      <a:endParaRPr lang="en-IN" sz="1200" dirty="0"/>
                    </a:p>
                  </a:txBody>
                  <a:tcPr/>
                </a:tc>
                <a:extLst>
                  <a:ext uri="{0D108BD9-81ED-4DB2-BD59-A6C34878D82A}">
                    <a16:rowId xmlns:a16="http://schemas.microsoft.com/office/drawing/2014/main" val="3331373068"/>
                  </a:ext>
                </a:extLst>
              </a:tr>
              <a:tr h="464149">
                <a:tc>
                  <a:txBody>
                    <a:bodyPr/>
                    <a:lstStyle/>
                    <a:p>
                      <a:r>
                        <a:rPr lang="en-IN" sz="1200" dirty="0"/>
                        <a:t>Ying Wen</a:t>
                      </a:r>
                    </a:p>
                  </a:txBody>
                  <a:tcPr/>
                </a:tc>
                <a:tc>
                  <a:txBody>
                    <a:bodyPr/>
                    <a:lstStyle/>
                    <a:p>
                      <a:r>
                        <a:rPr lang="en-IN" sz="1200" dirty="0"/>
                        <a:t>2011</a:t>
                      </a:r>
                    </a:p>
                  </a:txBody>
                  <a:tcPr/>
                </a:tc>
                <a:tc>
                  <a:txBody>
                    <a:bodyPr/>
                    <a:lstStyle/>
                    <a:p>
                      <a:r>
                        <a:rPr lang="en-US" sz="1200" dirty="0"/>
                        <a:t>An Algorithm for License Plate recognition Applied to Intelligent Transportation System.</a:t>
                      </a:r>
                      <a:endParaRPr lang="en-IN" sz="1200" dirty="0"/>
                    </a:p>
                  </a:txBody>
                  <a:tcPr/>
                </a:tc>
                <a:extLst>
                  <a:ext uri="{0D108BD9-81ED-4DB2-BD59-A6C34878D82A}">
                    <a16:rowId xmlns:a16="http://schemas.microsoft.com/office/drawing/2014/main" val="1311857365"/>
                  </a:ext>
                </a:extLst>
              </a:tr>
              <a:tr h="518754">
                <a:tc>
                  <a:txBody>
                    <a:bodyPr/>
                    <a:lstStyle/>
                    <a:p>
                      <a:r>
                        <a:rPr lang="en-IN" sz="1200" dirty="0"/>
                        <a:t>Yang </a:t>
                      </a:r>
                      <a:r>
                        <a:rPr lang="en-IN" sz="1200" dirty="0" err="1"/>
                        <a:t>Yang</a:t>
                      </a:r>
                      <a:r>
                        <a:rPr lang="en-IN" sz="1200" dirty="0"/>
                        <a:t>, Xuhui Gao, and </a:t>
                      </a:r>
                      <a:r>
                        <a:rPr lang="en-IN" sz="1200" dirty="0" err="1"/>
                        <a:t>Guowei</a:t>
                      </a:r>
                      <a:r>
                        <a:rPr lang="en-IN" sz="1200" dirty="0"/>
                        <a:t> Yang</a:t>
                      </a:r>
                    </a:p>
                  </a:txBody>
                  <a:tcPr/>
                </a:tc>
                <a:tc>
                  <a:txBody>
                    <a:bodyPr/>
                    <a:lstStyle/>
                    <a:p>
                      <a:r>
                        <a:rPr lang="en-IN" sz="1200" dirty="0"/>
                        <a:t>2011</a:t>
                      </a:r>
                    </a:p>
                  </a:txBody>
                  <a:tcPr/>
                </a:tc>
                <a:tc>
                  <a:txBody>
                    <a:bodyPr/>
                    <a:lstStyle/>
                    <a:p>
                      <a:r>
                        <a:rPr lang="en-US" sz="1200" dirty="0"/>
                        <a:t>Study the Method of Vehicle License Locating Based on Color Segmentation.</a:t>
                      </a:r>
                      <a:endParaRPr lang="en-IN" sz="1200" dirty="0"/>
                    </a:p>
                  </a:txBody>
                  <a:tcPr/>
                </a:tc>
                <a:extLst>
                  <a:ext uri="{0D108BD9-81ED-4DB2-BD59-A6C34878D82A}">
                    <a16:rowId xmlns:a16="http://schemas.microsoft.com/office/drawing/2014/main" val="4236432628"/>
                  </a:ext>
                </a:extLst>
              </a:tr>
              <a:tr h="649302">
                <a:tc>
                  <a:txBody>
                    <a:bodyPr/>
                    <a:lstStyle/>
                    <a:p>
                      <a:r>
                        <a:rPr lang="es-ES" sz="1200" dirty="0"/>
                        <a:t>M.A. Sotelo , J. Nuevo , L.M. </a:t>
                      </a:r>
                      <a:r>
                        <a:rPr lang="es-ES" sz="1200" dirty="0" err="1"/>
                        <a:t>Bergasa</a:t>
                      </a:r>
                      <a:r>
                        <a:rPr lang="es-ES" sz="1200" dirty="0"/>
                        <a:t> and M. Ocana</a:t>
                      </a:r>
                      <a:endParaRPr lang="en-IN" sz="1200" dirty="0"/>
                    </a:p>
                  </a:txBody>
                  <a:tcPr/>
                </a:tc>
                <a:tc>
                  <a:txBody>
                    <a:bodyPr/>
                    <a:lstStyle/>
                    <a:p>
                      <a:r>
                        <a:rPr lang="en-IN" sz="1200" dirty="0"/>
                        <a:t>2005</a:t>
                      </a:r>
                    </a:p>
                  </a:txBody>
                  <a:tcPr/>
                </a:tc>
                <a:tc>
                  <a:txBody>
                    <a:bodyPr/>
                    <a:lstStyle/>
                    <a:p>
                      <a:r>
                        <a:rPr lang="en-US" sz="1200" dirty="0"/>
                        <a:t>Road Vehicle Recognition in Monocular Images.</a:t>
                      </a:r>
                      <a:endParaRPr lang="en-IN" sz="1200" dirty="0"/>
                    </a:p>
                  </a:txBody>
                  <a:tcPr/>
                </a:tc>
                <a:extLst>
                  <a:ext uri="{0D108BD9-81ED-4DB2-BD59-A6C34878D82A}">
                    <a16:rowId xmlns:a16="http://schemas.microsoft.com/office/drawing/2014/main" val="2812496022"/>
                  </a:ext>
                </a:extLst>
              </a:tr>
              <a:tr h="327634">
                <a:tc>
                  <a:txBody>
                    <a:bodyPr/>
                    <a:lstStyle/>
                    <a:p>
                      <a:r>
                        <a:rPr lang="en-IN" sz="1200" dirty="0" err="1"/>
                        <a:t>Xiaojun</a:t>
                      </a:r>
                      <a:r>
                        <a:rPr lang="en-IN" sz="1200" dirty="0"/>
                        <a:t> </a:t>
                      </a:r>
                      <a:r>
                        <a:rPr lang="en-IN" sz="1200" dirty="0" err="1"/>
                        <a:t>Zhai</a:t>
                      </a:r>
                      <a:r>
                        <a:rPr lang="en-IN" sz="1200" dirty="0"/>
                        <a:t>, </a:t>
                      </a:r>
                      <a:r>
                        <a:rPr lang="en-IN" sz="1200" dirty="0" err="1"/>
                        <a:t>Faycal</a:t>
                      </a:r>
                      <a:r>
                        <a:rPr lang="en-IN" sz="1200" dirty="0"/>
                        <a:t> </a:t>
                      </a:r>
                      <a:r>
                        <a:rPr lang="en-IN" sz="1200" dirty="0" err="1"/>
                        <a:t>Bensaali</a:t>
                      </a:r>
                      <a:r>
                        <a:rPr lang="en-IN" sz="1200" dirty="0"/>
                        <a:t> and Reza </a:t>
                      </a:r>
                      <a:r>
                        <a:rPr lang="en-IN" sz="1200" dirty="0" err="1"/>
                        <a:t>Sotudeh</a:t>
                      </a:r>
                      <a:endParaRPr lang="en-IN" sz="1200" dirty="0"/>
                    </a:p>
                  </a:txBody>
                  <a:tcPr/>
                </a:tc>
                <a:tc>
                  <a:txBody>
                    <a:bodyPr/>
                    <a:lstStyle/>
                    <a:p>
                      <a:r>
                        <a:rPr lang="en-IN" sz="1200" dirty="0"/>
                        <a:t>2012</a:t>
                      </a:r>
                    </a:p>
                  </a:txBody>
                  <a:tcPr/>
                </a:tc>
                <a:tc>
                  <a:txBody>
                    <a:bodyPr/>
                    <a:lstStyle/>
                    <a:p>
                      <a:r>
                        <a:rPr lang="en-US" sz="1200" dirty="0"/>
                        <a:t>OCR Based Neural Network for ANPR.</a:t>
                      </a:r>
                      <a:endParaRPr lang="en-IN" sz="1200" dirty="0"/>
                    </a:p>
                  </a:txBody>
                  <a:tcPr/>
                </a:tc>
                <a:extLst>
                  <a:ext uri="{0D108BD9-81ED-4DB2-BD59-A6C34878D82A}">
                    <a16:rowId xmlns:a16="http://schemas.microsoft.com/office/drawing/2014/main" val="3525830289"/>
                  </a:ext>
                </a:extLst>
              </a:tr>
            </a:tbl>
          </a:graphicData>
        </a:graphic>
      </p:graphicFrame>
    </p:spTree>
    <p:extLst>
      <p:ext uri="{BB962C8B-B14F-4D97-AF65-F5344CB8AC3E}">
        <p14:creationId xmlns:p14="http://schemas.microsoft.com/office/powerpoint/2010/main" val="677810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B6EED-52DA-A3D3-C04A-BFE8D6CCAEDB}"/>
              </a:ext>
            </a:extLst>
          </p:cNvPr>
          <p:cNvSpPr>
            <a:spLocks noGrp="1"/>
          </p:cNvSpPr>
          <p:nvPr>
            <p:ph type="ctrTitle"/>
          </p:nvPr>
        </p:nvSpPr>
        <p:spPr>
          <a:xfrm>
            <a:off x="840371" y="345232"/>
            <a:ext cx="8708445" cy="818404"/>
          </a:xfrm>
        </p:spPr>
        <p:txBody>
          <a:bodyPr/>
          <a:lstStyle/>
          <a:p>
            <a:pPr algn="l"/>
            <a:r>
              <a:rPr lang="en-IN" dirty="0">
                <a:solidFill>
                  <a:srgbClr val="FFC000"/>
                </a:solidFill>
              </a:rPr>
              <a:t>Problem statement</a:t>
            </a:r>
            <a:r>
              <a:rPr lang="en-IN" sz="4800" dirty="0">
                <a:solidFill>
                  <a:srgbClr val="FFC000"/>
                </a:solidFill>
              </a:rPr>
              <a:t>:</a:t>
            </a:r>
            <a:endParaRPr lang="en-IN" dirty="0"/>
          </a:p>
        </p:txBody>
      </p:sp>
      <p:sp>
        <p:nvSpPr>
          <p:cNvPr id="3" name="Subtitle 2">
            <a:extLst>
              <a:ext uri="{FF2B5EF4-FFF2-40B4-BE49-F238E27FC236}">
                <a16:creationId xmlns:a16="http://schemas.microsoft.com/office/drawing/2014/main" id="{F839656E-E3E7-EC99-E6F6-155BD22D01EB}"/>
              </a:ext>
            </a:extLst>
          </p:cNvPr>
          <p:cNvSpPr>
            <a:spLocks noGrp="1"/>
          </p:cNvSpPr>
          <p:nvPr>
            <p:ph type="subTitle" idx="1"/>
          </p:nvPr>
        </p:nvSpPr>
        <p:spPr>
          <a:xfrm>
            <a:off x="840371" y="1530220"/>
            <a:ext cx="10114382" cy="5141169"/>
          </a:xfrm>
        </p:spPr>
        <p:txBody>
          <a:bodyPr>
            <a:normAutofit fontScale="55000" lnSpcReduction="20000"/>
          </a:bodyPr>
          <a:lstStyle/>
          <a:p>
            <a:pPr algn="l"/>
            <a:r>
              <a:rPr lang="en-US" sz="4000" b="0" i="0" dirty="0">
                <a:effectLst/>
              </a:rPr>
              <a:t>It is seen that the security forces and authorities face problems whenever security forces chase a vehicle or they can’t catch a vehicle which broke traffic rules. Authorities find it very hectic on a busy day to log the vehicle numbers manually in a parking lot. So, in order to make the entire process autonomous, we can install this system so as to automatically detect the vehicle which breaks the traffic rules, take a picture of it and store the number in the database so as to fine the respective owner afterwards. The system can be used in parking so as to take the picture of the vehicle and log the vehicle number in the database (or the cloud, if connected to the internet).This technology reduces the unnecessary hectic manual work required on any busy day, saves the </a:t>
            </a:r>
            <a:r>
              <a:rPr lang="en-US" sz="4000" b="0" i="0" dirty="0" err="1">
                <a:effectLst/>
              </a:rPr>
              <a:t>labour</a:t>
            </a:r>
            <a:r>
              <a:rPr lang="en-US" sz="4000" b="0" i="0" dirty="0">
                <a:effectLst/>
              </a:rPr>
              <a:t> cost and is far more efficient than humans. The number of any vehicle once obtained as text, can be displayed, saved in the database or can be searched through the entire database for the details. This project is so versatile that it can be used as an entire application once converted to a software or can be used as a part of any big project.</a:t>
            </a:r>
          </a:p>
          <a:p>
            <a:endParaRPr lang="en-IN" dirty="0"/>
          </a:p>
        </p:txBody>
      </p:sp>
    </p:spTree>
    <p:extLst>
      <p:ext uri="{BB962C8B-B14F-4D97-AF65-F5344CB8AC3E}">
        <p14:creationId xmlns:p14="http://schemas.microsoft.com/office/powerpoint/2010/main" val="1072055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BDED1D4-0F99-77F4-0DF4-4EAD4A8A90A1}"/>
              </a:ext>
            </a:extLst>
          </p:cNvPr>
          <p:cNvSpPr>
            <a:spLocks noGrp="1"/>
          </p:cNvSpPr>
          <p:nvPr>
            <p:ph type="subTitle" idx="1"/>
          </p:nvPr>
        </p:nvSpPr>
        <p:spPr>
          <a:xfrm>
            <a:off x="675595" y="1567543"/>
            <a:ext cx="8708445" cy="4646645"/>
          </a:xfrm>
        </p:spPr>
        <p:txBody>
          <a:bodyPr>
            <a:normAutofit lnSpcReduction="10000"/>
          </a:bodyPr>
          <a:lstStyle/>
          <a:p>
            <a:pPr algn="l"/>
            <a:r>
              <a:rPr lang="en-IN" sz="3600" dirty="0">
                <a:solidFill>
                  <a:srgbClr val="92D050"/>
                </a:solidFill>
              </a:rPr>
              <a:t>Hardware Components:</a:t>
            </a:r>
          </a:p>
          <a:p>
            <a:pPr marL="342900" indent="-342900" algn="l">
              <a:buFont typeface="Arial" panose="020B0604020202020204" pitchFamily="34" charset="0"/>
              <a:buChar char="•"/>
            </a:pPr>
            <a:r>
              <a:rPr lang="en-IN" dirty="0"/>
              <a:t>Site cameras or Domes</a:t>
            </a:r>
          </a:p>
          <a:p>
            <a:pPr marL="342900" indent="-342900" algn="l">
              <a:buFont typeface="Arial" panose="020B0604020202020204" pitchFamily="34" charset="0"/>
              <a:buChar char="•"/>
            </a:pPr>
            <a:r>
              <a:rPr lang="en-IN" dirty="0"/>
              <a:t>ANPR Cameras </a:t>
            </a:r>
          </a:p>
          <a:p>
            <a:pPr marL="342900" indent="-342900" algn="l">
              <a:buFont typeface="Arial" panose="020B0604020202020204" pitchFamily="34" charset="0"/>
              <a:buChar char="•"/>
            </a:pPr>
            <a:r>
              <a:rPr lang="en-IN" dirty="0"/>
              <a:t>Client CCTV System</a:t>
            </a:r>
          </a:p>
          <a:p>
            <a:pPr marL="342900" indent="-342900" algn="l">
              <a:buFont typeface="Arial" panose="020B0604020202020204" pitchFamily="34" charset="0"/>
              <a:buChar char="•"/>
            </a:pPr>
            <a:r>
              <a:rPr lang="en-IN" dirty="0"/>
              <a:t>ANPR System</a:t>
            </a:r>
          </a:p>
          <a:p>
            <a:pPr marL="342900" indent="-342900" algn="l">
              <a:buFont typeface="Arial" panose="020B0604020202020204" pitchFamily="34" charset="0"/>
              <a:buChar char="•"/>
            </a:pPr>
            <a:r>
              <a:rPr lang="en-IN" dirty="0"/>
              <a:t>Gate or Barrier Control</a:t>
            </a:r>
          </a:p>
          <a:p>
            <a:pPr marL="342900" indent="-342900" algn="l">
              <a:buFont typeface="Arial" panose="020B0604020202020204" pitchFamily="34" charset="0"/>
              <a:buChar char="•"/>
            </a:pPr>
            <a:r>
              <a:rPr lang="en-IN" dirty="0"/>
              <a:t>Intercom/Audio Lighting Signage</a:t>
            </a:r>
          </a:p>
          <a:p>
            <a:pPr marL="342900" indent="-342900" algn="l">
              <a:buFont typeface="Arial" panose="020B0604020202020204" pitchFamily="34" charset="0"/>
              <a:buChar char="•"/>
            </a:pPr>
            <a:r>
              <a:rPr lang="en-IN" dirty="0"/>
              <a:t>Local Monitor</a:t>
            </a:r>
          </a:p>
          <a:p>
            <a:endParaRPr lang="en-IN" dirty="0"/>
          </a:p>
        </p:txBody>
      </p:sp>
      <p:sp>
        <p:nvSpPr>
          <p:cNvPr id="4" name="Title 1">
            <a:extLst>
              <a:ext uri="{FF2B5EF4-FFF2-40B4-BE49-F238E27FC236}">
                <a16:creationId xmlns:a16="http://schemas.microsoft.com/office/drawing/2014/main" id="{F555AF80-0BC0-08CF-D7F5-F36E418A7D21}"/>
              </a:ext>
            </a:extLst>
          </p:cNvPr>
          <p:cNvSpPr>
            <a:spLocks noGrp="1"/>
          </p:cNvSpPr>
          <p:nvPr>
            <p:ph type="ctrTitle"/>
          </p:nvPr>
        </p:nvSpPr>
        <p:spPr>
          <a:xfrm>
            <a:off x="582969" y="301398"/>
            <a:ext cx="9820664" cy="1050925"/>
          </a:xfrm>
        </p:spPr>
        <p:txBody>
          <a:bodyPr>
            <a:normAutofit/>
          </a:bodyPr>
          <a:lstStyle/>
          <a:p>
            <a:pPr algn="l"/>
            <a:r>
              <a:rPr lang="en-IN" sz="4000" dirty="0">
                <a:solidFill>
                  <a:srgbClr val="FFC000"/>
                </a:solidFill>
              </a:rPr>
              <a:t>Development environment:</a:t>
            </a:r>
            <a:endParaRPr lang="en-IN" sz="4000" dirty="0"/>
          </a:p>
        </p:txBody>
      </p:sp>
    </p:spTree>
    <p:extLst>
      <p:ext uri="{BB962C8B-B14F-4D97-AF65-F5344CB8AC3E}">
        <p14:creationId xmlns:p14="http://schemas.microsoft.com/office/powerpoint/2010/main" val="3128942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21094" y="802433"/>
            <a:ext cx="8867065" cy="5495731"/>
          </a:xfrm>
        </p:spPr>
        <p:txBody>
          <a:bodyPr>
            <a:normAutofit/>
          </a:bodyPr>
          <a:lstStyle/>
          <a:p>
            <a:pPr algn="l"/>
            <a:r>
              <a:rPr lang="en-IN" sz="3600" b="0" i="0" dirty="0">
                <a:solidFill>
                  <a:srgbClr val="92D050"/>
                </a:solidFill>
                <a:effectLst/>
              </a:rPr>
              <a:t>Software Components:</a:t>
            </a:r>
            <a:endParaRPr lang="en-IN" b="0" i="0" dirty="0">
              <a:effectLst/>
            </a:endParaRPr>
          </a:p>
          <a:p>
            <a:pPr algn="l">
              <a:buFont typeface="Arial" panose="020B0604020202020204" pitchFamily="34" charset="0"/>
              <a:buChar char="•"/>
            </a:pPr>
            <a:r>
              <a:rPr lang="en-IN" b="0" i="0" dirty="0">
                <a:effectLst/>
              </a:rPr>
              <a:t>OpenCV 3</a:t>
            </a:r>
          </a:p>
          <a:p>
            <a:pPr algn="l">
              <a:buFont typeface="Arial" panose="020B0604020202020204" pitchFamily="34" charset="0"/>
              <a:buChar char="•"/>
            </a:pPr>
            <a:r>
              <a:rPr lang="en-IN" b="0" i="0" dirty="0">
                <a:effectLst/>
              </a:rPr>
              <a:t>PIL</a:t>
            </a:r>
          </a:p>
          <a:p>
            <a:pPr algn="l">
              <a:buFont typeface="Arial" panose="020B0604020202020204" pitchFamily="34" charset="0"/>
              <a:buChar char="•"/>
            </a:pPr>
            <a:r>
              <a:rPr lang="en-IN" b="0" i="0" dirty="0">
                <a:effectLst/>
              </a:rPr>
              <a:t>Python 3</a:t>
            </a:r>
          </a:p>
          <a:p>
            <a:pPr algn="l">
              <a:buFont typeface="Arial" panose="020B0604020202020204" pitchFamily="34" charset="0"/>
              <a:buChar char="•"/>
            </a:pPr>
            <a:r>
              <a:rPr lang="en-IN" b="0" i="0" dirty="0">
                <a:effectLst/>
              </a:rPr>
              <a:t>Tensor Flow</a:t>
            </a:r>
          </a:p>
          <a:p>
            <a:pPr algn="l">
              <a:buFont typeface="Arial" panose="020B0604020202020204" pitchFamily="34" charset="0"/>
              <a:buChar char="•"/>
            </a:pPr>
            <a:r>
              <a:rPr lang="en-IN" b="0" i="0" dirty="0">
                <a:effectLst/>
              </a:rPr>
              <a:t>MongoDB</a:t>
            </a:r>
          </a:p>
          <a:p>
            <a:pPr algn="l">
              <a:buFont typeface="Arial" panose="020B0604020202020204" pitchFamily="34" charset="0"/>
              <a:buChar char="•"/>
            </a:pPr>
            <a:r>
              <a:rPr lang="en-IN" b="0" i="0" dirty="0">
                <a:effectLst/>
              </a:rPr>
              <a:t>Anaconda package manager</a:t>
            </a:r>
          </a:p>
          <a:p>
            <a:pPr algn="l">
              <a:buFont typeface="Arial" panose="020B0604020202020204" pitchFamily="34" charset="0"/>
              <a:buChar char="•"/>
            </a:pPr>
            <a:r>
              <a:rPr lang="en-IN" b="0" i="0" dirty="0" err="1">
                <a:effectLst/>
              </a:rPr>
              <a:t>imutils</a:t>
            </a:r>
            <a:endParaRPr lang="en-IN" b="0" i="0" dirty="0">
              <a:effectLst/>
            </a:endParaRPr>
          </a:p>
          <a:p>
            <a:endParaRPr lang="en-IN" dirty="0"/>
          </a:p>
        </p:txBody>
      </p:sp>
    </p:spTree>
    <p:extLst>
      <p:ext uri="{BB962C8B-B14F-4D97-AF65-F5344CB8AC3E}">
        <p14:creationId xmlns:p14="http://schemas.microsoft.com/office/powerpoint/2010/main" val="3235078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18804-AA02-CD75-78A1-03BFF875F952}"/>
              </a:ext>
            </a:extLst>
          </p:cNvPr>
          <p:cNvSpPr>
            <a:spLocks noGrp="1"/>
          </p:cNvSpPr>
          <p:nvPr>
            <p:ph type="ctrTitle"/>
          </p:nvPr>
        </p:nvSpPr>
        <p:spPr>
          <a:xfrm>
            <a:off x="507643" y="93402"/>
            <a:ext cx="8708445" cy="1259537"/>
          </a:xfrm>
        </p:spPr>
        <p:txBody>
          <a:bodyPr/>
          <a:lstStyle/>
          <a:p>
            <a:r>
              <a:rPr lang="en-IN" dirty="0">
                <a:solidFill>
                  <a:srgbClr val="FFC000"/>
                </a:solidFill>
              </a:rPr>
              <a:t>System architecture:</a:t>
            </a:r>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D18ED1BF-1EF8-D307-6644-B06CC8652F15}"/>
                  </a:ext>
                </a:extLst>
              </p14:cNvPr>
              <p14:cNvContentPartPr/>
              <p14:nvPr/>
            </p14:nvContentPartPr>
            <p14:xfrm>
              <a:off x="3218576" y="2183121"/>
              <a:ext cx="360" cy="360"/>
            </p14:xfrm>
          </p:contentPart>
        </mc:Choice>
        <mc:Fallback xmlns="">
          <p:pic>
            <p:nvPicPr>
              <p:cNvPr id="10" name="Ink 9">
                <a:extLst>
                  <a:ext uri="{FF2B5EF4-FFF2-40B4-BE49-F238E27FC236}">
                    <a16:creationId xmlns:a16="http://schemas.microsoft.com/office/drawing/2014/main" id="{D18ED1BF-1EF8-D307-6644-B06CC8652F15}"/>
                  </a:ext>
                </a:extLst>
              </p:cNvPr>
              <p:cNvPicPr/>
              <p:nvPr/>
            </p:nvPicPr>
            <p:blipFill>
              <a:blip r:embed="rId4"/>
              <a:stretch>
                <a:fillRect/>
              </a:stretch>
            </p:blipFill>
            <p:spPr>
              <a:xfrm>
                <a:off x="3209576" y="21741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379C77F-1D49-5380-93D1-FA5D55202209}"/>
                  </a:ext>
                </a:extLst>
              </p14:cNvPr>
              <p14:cNvContentPartPr/>
              <p14:nvPr/>
            </p14:nvContentPartPr>
            <p14:xfrm>
              <a:off x="5681696" y="2490921"/>
              <a:ext cx="360" cy="360"/>
            </p14:xfrm>
          </p:contentPart>
        </mc:Choice>
        <mc:Fallback xmlns="">
          <p:pic>
            <p:nvPicPr>
              <p:cNvPr id="13" name="Ink 12">
                <a:extLst>
                  <a:ext uri="{FF2B5EF4-FFF2-40B4-BE49-F238E27FC236}">
                    <a16:creationId xmlns:a16="http://schemas.microsoft.com/office/drawing/2014/main" id="{1379C77F-1D49-5380-93D1-FA5D55202209}"/>
                  </a:ext>
                </a:extLst>
              </p:cNvPr>
              <p:cNvPicPr/>
              <p:nvPr/>
            </p:nvPicPr>
            <p:blipFill>
              <a:blip r:embed="rId4"/>
              <a:stretch>
                <a:fillRect/>
              </a:stretch>
            </p:blipFill>
            <p:spPr>
              <a:xfrm>
                <a:off x="5673056" y="2481921"/>
                <a:ext cx="18000" cy="18000"/>
              </a:xfrm>
              <a:prstGeom prst="rect">
                <a:avLst/>
              </a:prstGeom>
            </p:spPr>
          </p:pic>
        </mc:Fallback>
      </mc:AlternateContent>
      <p:pic>
        <p:nvPicPr>
          <p:cNvPr id="4" name="Picture 3">
            <a:extLst>
              <a:ext uri="{FF2B5EF4-FFF2-40B4-BE49-F238E27FC236}">
                <a16:creationId xmlns:a16="http://schemas.microsoft.com/office/drawing/2014/main" id="{906985EB-D473-0AFA-7BD9-9963932DE84F}"/>
              </a:ext>
            </a:extLst>
          </p:cNvPr>
          <p:cNvPicPr>
            <a:picLocks noChangeAspect="1"/>
          </p:cNvPicPr>
          <p:nvPr/>
        </p:nvPicPr>
        <p:blipFill rotWithShape="1">
          <a:blip r:embed="rId6">
            <a:extLst>
              <a:ext uri="{28A0092B-C50C-407E-A947-70E740481C1C}">
                <a14:useLocalDpi xmlns:a14="http://schemas.microsoft.com/office/drawing/2010/main" val="0"/>
              </a:ext>
            </a:extLst>
          </a:blip>
          <a:srcRect l="16453" t="22098" r="13887" b="4914"/>
          <a:stretch/>
        </p:blipFill>
        <p:spPr>
          <a:xfrm>
            <a:off x="1649211" y="1836420"/>
            <a:ext cx="7864786" cy="4335062"/>
          </a:xfrm>
          <a:prstGeom prst="rect">
            <a:avLst/>
          </a:prstGeom>
        </p:spPr>
      </p:pic>
    </p:spTree>
    <p:extLst>
      <p:ext uri="{BB962C8B-B14F-4D97-AF65-F5344CB8AC3E}">
        <p14:creationId xmlns:p14="http://schemas.microsoft.com/office/powerpoint/2010/main" val="436050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C78E7-E6F2-D327-E94F-CE534E5A0E78}"/>
              </a:ext>
            </a:extLst>
          </p:cNvPr>
          <p:cNvSpPr>
            <a:spLocks noGrp="1"/>
          </p:cNvSpPr>
          <p:nvPr>
            <p:ph type="title"/>
          </p:nvPr>
        </p:nvSpPr>
        <p:spPr>
          <a:xfrm>
            <a:off x="383171" y="512441"/>
            <a:ext cx="10016725" cy="864092"/>
          </a:xfrm>
        </p:spPr>
        <p:txBody>
          <a:bodyPr>
            <a:normAutofit fontScale="90000"/>
          </a:bodyPr>
          <a:lstStyle/>
          <a:p>
            <a:pPr algn="l"/>
            <a:r>
              <a:rPr lang="en-IN" dirty="0">
                <a:solidFill>
                  <a:srgbClr val="FFC000"/>
                </a:solidFill>
              </a:rPr>
              <a:t>System design:</a:t>
            </a:r>
            <a:br>
              <a:rPr lang="en-IN" dirty="0">
                <a:solidFill>
                  <a:srgbClr val="FFC000"/>
                </a:solidFill>
              </a:rPr>
            </a:br>
            <a:r>
              <a:rPr lang="en-IN" dirty="0">
                <a:solidFill>
                  <a:schemeClr val="accent5">
                    <a:lumMod val="60000"/>
                    <a:lumOff val="40000"/>
                  </a:schemeClr>
                </a:solidFill>
              </a:rPr>
              <a:t>                             ER DIAGRAM:</a:t>
            </a:r>
          </a:p>
        </p:txBody>
      </p:sp>
      <p:pic>
        <p:nvPicPr>
          <p:cNvPr id="4" name="Picture 3">
            <a:extLst>
              <a:ext uri="{FF2B5EF4-FFF2-40B4-BE49-F238E27FC236}">
                <a16:creationId xmlns:a16="http://schemas.microsoft.com/office/drawing/2014/main" id="{84D37DEA-6581-E716-1888-881423DE25C0}"/>
              </a:ext>
            </a:extLst>
          </p:cNvPr>
          <p:cNvPicPr>
            <a:picLocks noChangeAspect="1"/>
          </p:cNvPicPr>
          <p:nvPr/>
        </p:nvPicPr>
        <p:blipFill rotWithShape="1">
          <a:blip r:embed="rId2">
            <a:extLst>
              <a:ext uri="{28A0092B-C50C-407E-A947-70E740481C1C}">
                <a14:useLocalDpi xmlns:a14="http://schemas.microsoft.com/office/drawing/2010/main" val="0"/>
              </a:ext>
            </a:extLst>
          </a:blip>
          <a:srcRect l="31871" t="19496" r="32813" b="4275"/>
          <a:stretch/>
        </p:blipFill>
        <p:spPr>
          <a:xfrm>
            <a:off x="1554480" y="1483360"/>
            <a:ext cx="8727440" cy="5232400"/>
          </a:xfrm>
          <a:prstGeom prst="rect">
            <a:avLst/>
          </a:prstGeom>
        </p:spPr>
      </p:pic>
    </p:spTree>
    <p:extLst>
      <p:ext uri="{BB962C8B-B14F-4D97-AF65-F5344CB8AC3E}">
        <p14:creationId xmlns:p14="http://schemas.microsoft.com/office/powerpoint/2010/main" val="28499508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Elemental</Template>
  <TotalTime>3422</TotalTime>
  <Words>1391</Words>
  <Application>Microsoft Office PowerPoint</Application>
  <PresentationFormat>Custom</PresentationFormat>
  <Paragraphs>152</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Berlin Sans FB</vt:lpstr>
      <vt:lpstr>Bookman Old Style</vt:lpstr>
      <vt:lpstr>Rockwell</vt:lpstr>
      <vt:lpstr>Wingdings</vt:lpstr>
      <vt:lpstr>Damask</vt:lpstr>
      <vt:lpstr>PowerPoint Presentation</vt:lpstr>
      <vt:lpstr>ABSTRACT:</vt:lpstr>
      <vt:lpstr>introduction:</vt:lpstr>
      <vt:lpstr>Literature survey:</vt:lpstr>
      <vt:lpstr>Problem statement:</vt:lpstr>
      <vt:lpstr>Development environment:</vt:lpstr>
      <vt:lpstr>PowerPoint Presentation</vt:lpstr>
      <vt:lpstr>System architecture:</vt:lpstr>
      <vt:lpstr>System design:                              ER DIAGRAM:</vt:lpstr>
      <vt:lpstr>DATAFLOW DIAGRAM:</vt:lpstr>
      <vt:lpstr>USE CASE DIAGRAM:</vt:lpstr>
      <vt:lpstr>Class diagram:</vt:lpstr>
      <vt:lpstr>   MODULES:</vt:lpstr>
      <vt:lpstr>1)  Detection of vehicle</vt:lpstr>
      <vt:lpstr>2) Capture of image</vt:lpstr>
      <vt:lpstr>3)  Pre-processing</vt:lpstr>
      <vt:lpstr>PowerPoint Presentation</vt:lpstr>
      <vt:lpstr>PowerPoint Presentation</vt:lpstr>
      <vt:lpstr>PowerPoint Presentation</vt:lpstr>
      <vt:lpstr>4) Character segmentation</vt:lpstr>
      <vt:lpstr>PowerPoint Presentation</vt:lpstr>
      <vt:lpstr>PERFORMANCE  EVALUATION:</vt:lpstr>
      <vt:lpstr>PowerPoint Presentation</vt:lpstr>
      <vt:lpstr>SCREENSHOTS: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NUMBER PLATE RECOGNITION</dc:title>
  <dc:creator>Mathumita B</dc:creator>
  <cp:lastModifiedBy>Mathumita B</cp:lastModifiedBy>
  <cp:revision>98</cp:revision>
  <dcterms:created xsi:type="dcterms:W3CDTF">2022-04-12T14:09:22Z</dcterms:created>
  <dcterms:modified xsi:type="dcterms:W3CDTF">2022-05-29T08:44:57Z</dcterms:modified>
</cp:coreProperties>
</file>